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9" r:id="rId3"/>
    <p:sldId id="280" r:id="rId4"/>
    <p:sldId id="278" r:id="rId5"/>
    <p:sldId id="281" r:id="rId6"/>
    <p:sldId id="286" r:id="rId7"/>
    <p:sldId id="282" r:id="rId8"/>
    <p:sldId id="283" r:id="rId9"/>
    <p:sldId id="284" r:id="rId10"/>
    <p:sldId id="285" r:id="rId11"/>
    <p:sldId id="277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032E1-A1BD-2F48-22EE-3A7EB773C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7A7855-6278-B740-83AE-A4D5878A4A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EBE8F6-1ED0-CCE5-66E5-673BB400E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772740-6D57-30A9-33F8-F3C0AF79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F6F10-DD5D-DFFB-6125-51EC647F1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4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E2E9C-4DCD-58DB-0245-3ECF171D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AC7A2B-F87C-CB88-0155-E8091CF4E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116AA8-60F3-7FEE-3CEE-D29826EC6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EC2EB-D2C3-703C-1591-62AD656AF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48303-6131-5BEF-4F43-783856067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120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A03707-CE20-9461-E42F-91384E8FD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69C7DA-7681-C3A6-2744-B7A9C044F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1AFCEC-27AB-F9B5-6E60-E4B4CF00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280D4-86F0-79E3-E329-1C73412B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2EC8A-19AC-D2A3-C598-E9370AC2D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0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F0BD1-4E60-4F9D-4E5D-0CFD8E463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BB9FEA-485C-4A69-1B19-A7F43EA82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527229-2206-A08A-A6ED-108094443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8371E8-1996-CC10-4A78-1004C34A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534949-4AE8-42A6-22A5-A12744EB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20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74037-32DB-2E1E-8AA6-35D1F4B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67C54-EF3E-83CB-CABA-B8FA7F218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8CD9C-D4B3-5E18-90F7-A57A6400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5CCCB-C507-4755-927B-299A4540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520073-EECF-111D-54F5-1B6C8E51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22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A0BE98-27E0-575F-BCBF-BD0D9126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EC7023-56C0-A5A0-08C1-8019D79DE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B0A63F-6CE3-C86D-5C2D-8F653A501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2815C8-3D0A-8492-BE99-0BDE48DAA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2617C7-79EC-C719-E082-CDA1FC3C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A73AB-260A-9E1C-D6BA-11B11795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01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9855C-DB1F-CAAF-8506-0343BEA95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F3712-AB2A-F920-BF34-3B78E48E2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414064-7E8B-6E98-C988-6C9891669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B4F7F1-8466-EEBA-24F6-885E393C4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713058-DE39-5D52-2DFA-22F37C648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6C48D1-85EE-6BDB-56B4-FA4BFEB78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DFECDD-69EF-6DD8-B95D-F05507C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F2D0D20-1370-443D-ED15-2A5E0AAE9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1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648C9-0C26-2661-E695-6C051BF6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6B3F84-00B2-7BA0-DB3F-861CA04E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31D3DF-A321-B59F-C1FA-0B3EC8E9D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B31C13-3E1A-EEB8-5C2E-962A7E61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08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FFCEE63-1E9A-271D-7529-F1BD1FD2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7F08E4F-A686-DFD8-CED6-502D0D5F4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F33727-7C6A-7AC7-1E96-42B0FA6D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567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A5257-3370-0062-6324-323F9A7DA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30209-E666-303C-FC75-E512A8745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595E83-D900-CC4B-94E6-5F8E22CF9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A40EAD-EA70-DE8D-582C-DEC5DE08F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FBA632-1BB9-871F-73B4-A524372F8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752F7A-1001-3247-53C2-6C2218323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01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CC3009-ADB5-E463-E038-D68DF6D7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F33378F-E94D-8DDE-9BDE-FF9C7ADD5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06EE4C-C177-D703-CC2C-3AF9B0765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91BC4D-CD7B-7CFB-64AA-658670674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7D9F1C-0EAB-D7A0-7C0F-D54616153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6E5DB0-7E23-DC26-BB5E-778BBC44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F6ED488-C090-D1E7-0F28-47E59D8E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88FC53-AC55-5939-C234-0B19F9F95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F23A5D-8DD4-04FE-A5A1-066EA78B2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C266A-A40B-4B77-BA53-7D359AC68C21}" type="datetimeFigureOut">
              <a:rPr lang="ko-KR" altLang="en-US" smtClean="0"/>
              <a:t>2023-04-18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2913E-4D50-1628-80EB-B7E8F2DEB6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C5C86-2AED-6BCB-D634-F83E6D10D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EDD2C-F72A-470E-9450-B32DBF99D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72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CFCC29-8EB6-F820-BB38-DC6CF04E8A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86941"/>
            <a:ext cx="12192000" cy="362464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3123275-DCEF-48C9-78FF-93C64BD6ECF1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Dynamo script </a:t>
            </a:r>
            <a:r>
              <a:rPr lang="ko-KR" altLang="en-US" b="1" dirty="0"/>
              <a:t>개요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BAC2AE-CD38-8F3F-38A8-216DCA11EEF1}"/>
              </a:ext>
            </a:extLst>
          </p:cNvPr>
          <p:cNvSpPr/>
          <p:nvPr/>
        </p:nvSpPr>
        <p:spPr>
          <a:xfrm>
            <a:off x="76200" y="2412999"/>
            <a:ext cx="2091267" cy="10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808443-722D-4245-53F2-18FFCED024C1}"/>
              </a:ext>
            </a:extLst>
          </p:cNvPr>
          <p:cNvSpPr/>
          <p:nvPr/>
        </p:nvSpPr>
        <p:spPr>
          <a:xfrm>
            <a:off x="905933" y="3191933"/>
            <a:ext cx="2091267" cy="101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0E91E-0815-92F3-3850-CB2A8EAEE470}"/>
              </a:ext>
            </a:extLst>
          </p:cNvPr>
          <p:cNvSpPr/>
          <p:nvPr/>
        </p:nvSpPr>
        <p:spPr>
          <a:xfrm>
            <a:off x="152400" y="1803399"/>
            <a:ext cx="4182533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766CDF-1E65-5467-D2F9-6704454D8572}"/>
              </a:ext>
            </a:extLst>
          </p:cNvPr>
          <p:cNvSpPr/>
          <p:nvPr/>
        </p:nvSpPr>
        <p:spPr>
          <a:xfrm>
            <a:off x="4377267" y="1032933"/>
            <a:ext cx="3589866" cy="231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EC04FB-79A6-F702-F01F-E68E3F6EF6EB}"/>
              </a:ext>
            </a:extLst>
          </p:cNvPr>
          <p:cNvSpPr/>
          <p:nvPr/>
        </p:nvSpPr>
        <p:spPr>
          <a:xfrm>
            <a:off x="7594599" y="2514599"/>
            <a:ext cx="2091267" cy="1236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3E04B4-06A0-5E26-4282-9C2ED48808CE}"/>
              </a:ext>
            </a:extLst>
          </p:cNvPr>
          <p:cNvSpPr/>
          <p:nvPr/>
        </p:nvSpPr>
        <p:spPr>
          <a:xfrm>
            <a:off x="9131299" y="1896532"/>
            <a:ext cx="1612901" cy="10922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59BCBC9-792F-DDEE-7331-B21CACF90780}"/>
              </a:ext>
            </a:extLst>
          </p:cNvPr>
          <p:cNvSpPr/>
          <p:nvPr/>
        </p:nvSpPr>
        <p:spPr>
          <a:xfrm>
            <a:off x="9423399" y="1032933"/>
            <a:ext cx="2675467" cy="820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E1DD963-9BC4-C353-9A17-B04445E882FC}"/>
              </a:ext>
            </a:extLst>
          </p:cNvPr>
          <p:cNvSpPr/>
          <p:nvPr/>
        </p:nvSpPr>
        <p:spPr>
          <a:xfrm>
            <a:off x="76200" y="3428999"/>
            <a:ext cx="364067" cy="36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F178D5-8243-9CD4-CDB2-00004E072FCB}"/>
              </a:ext>
            </a:extLst>
          </p:cNvPr>
          <p:cNvSpPr/>
          <p:nvPr/>
        </p:nvSpPr>
        <p:spPr>
          <a:xfrm>
            <a:off x="2997200" y="3196395"/>
            <a:ext cx="364067" cy="36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1C9F9F-BB46-BB57-E2CA-E284EA1FAED8}"/>
              </a:ext>
            </a:extLst>
          </p:cNvPr>
          <p:cNvSpPr/>
          <p:nvPr/>
        </p:nvSpPr>
        <p:spPr>
          <a:xfrm>
            <a:off x="186266" y="1437559"/>
            <a:ext cx="364067" cy="36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C56723-EE24-14D5-D582-DAE14B19911C}"/>
              </a:ext>
            </a:extLst>
          </p:cNvPr>
          <p:cNvSpPr/>
          <p:nvPr/>
        </p:nvSpPr>
        <p:spPr>
          <a:xfrm>
            <a:off x="4013200" y="1043630"/>
            <a:ext cx="364067" cy="36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284CA24-0D49-DC04-94A1-401BB979FE04}"/>
              </a:ext>
            </a:extLst>
          </p:cNvPr>
          <p:cNvSpPr/>
          <p:nvPr/>
        </p:nvSpPr>
        <p:spPr>
          <a:xfrm>
            <a:off x="7603066" y="3752963"/>
            <a:ext cx="364067" cy="36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8F37B2-A7C3-73A9-C357-D4D31F6F5148}"/>
              </a:ext>
            </a:extLst>
          </p:cNvPr>
          <p:cNvSpPr/>
          <p:nvPr/>
        </p:nvSpPr>
        <p:spPr>
          <a:xfrm>
            <a:off x="10392832" y="2997200"/>
            <a:ext cx="364067" cy="36406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67FE459-EF45-842F-7646-289B350AAE6C}"/>
              </a:ext>
            </a:extLst>
          </p:cNvPr>
          <p:cNvSpPr/>
          <p:nvPr/>
        </p:nvSpPr>
        <p:spPr>
          <a:xfrm>
            <a:off x="11726333" y="1875136"/>
            <a:ext cx="364067" cy="3386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A2246-C5F9-C370-2049-36DB8920E454}"/>
              </a:ext>
            </a:extLst>
          </p:cNvPr>
          <p:cNvSpPr txBox="1"/>
          <p:nvPr/>
        </p:nvSpPr>
        <p:spPr>
          <a:xfrm>
            <a:off x="287866" y="4529667"/>
            <a:ext cx="119041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대지 형태 형성</a:t>
            </a: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정북 일조 형성</a:t>
            </a: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도로 모퉁이 교차점에서 </a:t>
            </a:r>
            <a:r>
              <a:rPr lang="en-US" altLang="ko-KR" b="1" dirty="0"/>
              <a:t>2m </a:t>
            </a:r>
            <a:r>
              <a:rPr lang="ko-KR" altLang="en-US" b="1" dirty="0"/>
              <a:t>후퇴 및 건축 가능 영역 추출</a:t>
            </a: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공간 형성 및 무작위 배치</a:t>
            </a: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층수</a:t>
            </a:r>
            <a:r>
              <a:rPr lang="en-US" altLang="ko-KR" b="1" dirty="0"/>
              <a:t>, </a:t>
            </a:r>
            <a:r>
              <a:rPr lang="ko-KR" altLang="en-US" b="1" dirty="0" err="1"/>
              <a:t>층고</a:t>
            </a:r>
            <a:r>
              <a:rPr lang="ko-KR" altLang="en-US" b="1" dirty="0"/>
              <a:t> 대입 및 정북일조 영역 제외 매스 생성</a:t>
            </a:r>
            <a:endParaRPr lang="en-US" altLang="ko-KR" b="1" dirty="0"/>
          </a:p>
          <a:p>
            <a:pPr marL="342900" indent="-342900">
              <a:buFontTx/>
              <a:buAutoNum type="arabicPeriod"/>
            </a:pPr>
            <a:r>
              <a:rPr lang="en-US" altLang="ko-KR" b="1" dirty="0"/>
              <a:t>Output </a:t>
            </a:r>
            <a:r>
              <a:rPr lang="ko-KR" altLang="en-US" b="1" dirty="0"/>
              <a:t>추출 </a:t>
            </a:r>
            <a:r>
              <a:rPr lang="en-US" altLang="ko-KR" b="1" dirty="0"/>
              <a:t>[</a:t>
            </a:r>
            <a:r>
              <a:rPr lang="ko-KR" altLang="en-US" b="1" dirty="0"/>
              <a:t>매스 수</a:t>
            </a:r>
            <a:r>
              <a:rPr lang="en-US" altLang="ko-KR" b="1" dirty="0"/>
              <a:t>, </a:t>
            </a:r>
            <a:r>
              <a:rPr lang="ko-KR" altLang="en-US" b="1" dirty="0"/>
              <a:t>건축면적</a:t>
            </a:r>
            <a:r>
              <a:rPr lang="en-US" altLang="ko-KR" b="1" dirty="0"/>
              <a:t>, </a:t>
            </a:r>
            <a:r>
              <a:rPr lang="ko-KR" altLang="en-US" b="1" dirty="0"/>
              <a:t>대지면적</a:t>
            </a:r>
            <a:r>
              <a:rPr lang="en-US" altLang="ko-KR" b="1" dirty="0"/>
              <a:t>, </a:t>
            </a:r>
            <a:r>
              <a:rPr lang="ko-KR" altLang="en-US" b="1" dirty="0"/>
              <a:t>건폐율</a:t>
            </a:r>
            <a:r>
              <a:rPr lang="en-US" altLang="ko-KR" b="1" dirty="0"/>
              <a:t>, </a:t>
            </a:r>
            <a:r>
              <a:rPr lang="ko-KR" altLang="en-US" b="1" dirty="0"/>
              <a:t>용적률</a:t>
            </a:r>
            <a:r>
              <a:rPr lang="en-US" altLang="ko-KR" b="1" dirty="0"/>
              <a:t>, </a:t>
            </a:r>
            <a:r>
              <a:rPr lang="ko-KR" altLang="en-US" b="1" dirty="0"/>
              <a:t>건폐율 </a:t>
            </a:r>
            <a:r>
              <a:rPr lang="ko-KR" altLang="en-US" b="1" dirty="0" err="1"/>
              <a:t>중족</a:t>
            </a:r>
            <a:r>
              <a:rPr lang="en-US" altLang="ko-KR" b="1" dirty="0"/>
              <a:t>, </a:t>
            </a:r>
            <a:r>
              <a:rPr lang="ko-KR" altLang="en-US" b="1" dirty="0"/>
              <a:t>연면적 등</a:t>
            </a:r>
            <a:r>
              <a:rPr lang="en-US" altLang="ko-KR" b="1" dirty="0"/>
              <a:t>]</a:t>
            </a:r>
          </a:p>
          <a:p>
            <a:pPr marL="342900" indent="-342900">
              <a:buFontTx/>
              <a:buAutoNum type="arabicPeriod"/>
            </a:pPr>
            <a:r>
              <a:rPr lang="ko-KR" altLang="en-US" b="1" dirty="0"/>
              <a:t>남북</a:t>
            </a:r>
            <a:r>
              <a:rPr lang="en-US" altLang="ko-KR" b="1" dirty="0"/>
              <a:t>, </a:t>
            </a:r>
            <a:r>
              <a:rPr lang="ko-KR" altLang="en-US" b="1" dirty="0"/>
              <a:t>동서 길이를 활용한 환경성능 </a:t>
            </a:r>
            <a:r>
              <a:rPr lang="en-US" altLang="ko-KR" b="1" dirty="0"/>
              <a:t>Output </a:t>
            </a:r>
            <a:r>
              <a:rPr lang="ko-KR" altLang="en-US" b="1" dirty="0"/>
              <a:t>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809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3A3C3E-47AE-1A74-9384-9F92E9DEF6C8}"/>
              </a:ext>
            </a:extLst>
          </p:cNvPr>
          <p:cNvGrpSpPr/>
          <p:nvPr/>
        </p:nvGrpSpPr>
        <p:grpSpPr>
          <a:xfrm>
            <a:off x="9309679" y="745249"/>
            <a:ext cx="2554265" cy="4904713"/>
            <a:chOff x="9064145" y="584000"/>
            <a:chExt cx="3026255" cy="581103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B7842D-F455-1F42-2F9E-BB365D94D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108659" y="3403763"/>
              <a:ext cx="2981741" cy="299126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E081795-8243-5F88-6CB7-63C1EEB60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64145" y="584000"/>
              <a:ext cx="3000794" cy="2943636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4EAECC5-23F9-FBB4-E1A0-7428C7983FC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792" y="1490317"/>
            <a:ext cx="8604492" cy="374514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B577578-26C3-2024-F3E4-1F8612E15D45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남북</a:t>
            </a:r>
            <a:r>
              <a:rPr lang="en-US" altLang="ko-KR" b="1" dirty="0"/>
              <a:t>, </a:t>
            </a:r>
            <a:r>
              <a:rPr lang="ko-KR" altLang="en-US" b="1" dirty="0"/>
              <a:t>동서 길이를 활용한 환경성능 </a:t>
            </a:r>
            <a:r>
              <a:rPr lang="en-US" altLang="ko-KR" b="1" dirty="0"/>
              <a:t>Output </a:t>
            </a:r>
            <a:r>
              <a:rPr lang="ko-KR" altLang="en-US" b="1" dirty="0"/>
              <a:t>추출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4B787-C8F3-C610-C88A-5D0A3992FC5E}"/>
              </a:ext>
            </a:extLst>
          </p:cNvPr>
          <p:cNvSpPr txBox="1"/>
          <p:nvPr/>
        </p:nvSpPr>
        <p:spPr>
          <a:xfrm>
            <a:off x="0" y="5788113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해당 구간은 환경성능이라는 </a:t>
            </a:r>
            <a:r>
              <a:rPr lang="en-US" altLang="ko-KR" sz="1500" dirty="0"/>
              <a:t>output</a:t>
            </a:r>
            <a:r>
              <a:rPr lang="ko-KR" altLang="en-US" sz="1500" dirty="0"/>
              <a:t>을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남쪽 면이 많이 차지할수록 건물에 유리하다는 개념으로</a:t>
            </a:r>
            <a:r>
              <a:rPr lang="en-US" altLang="ko-KR" sz="1500" dirty="0"/>
              <a:t>, </a:t>
            </a:r>
            <a:r>
              <a:rPr lang="ko-KR" altLang="en-US" sz="1500" dirty="0"/>
              <a:t>생성된 매스의 남북</a:t>
            </a:r>
            <a:r>
              <a:rPr lang="en-US" altLang="ko-KR" sz="1500" dirty="0"/>
              <a:t>, </a:t>
            </a:r>
            <a:r>
              <a:rPr lang="ko-KR" altLang="en-US" sz="1500" dirty="0"/>
              <a:t>동서 면의 길이를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위 이미지와 같이 배치된 매스의 </a:t>
            </a:r>
            <a:r>
              <a:rPr lang="en-US" altLang="ko-KR" sz="1500" dirty="0"/>
              <a:t>Line</a:t>
            </a:r>
            <a:r>
              <a:rPr lang="ko-KR" altLang="en-US" sz="1500" dirty="0"/>
              <a:t>을 추출하여</a:t>
            </a:r>
            <a:r>
              <a:rPr lang="en-US" altLang="ko-KR" sz="1500" dirty="0"/>
              <a:t>, </a:t>
            </a:r>
            <a:r>
              <a:rPr lang="ko-KR" altLang="en-US" sz="1500" dirty="0"/>
              <a:t>남북과 동서로 나누어 </a:t>
            </a:r>
            <a:r>
              <a:rPr lang="en-US" altLang="ko-KR" sz="1500" dirty="0"/>
              <a:t>Length</a:t>
            </a:r>
            <a:r>
              <a:rPr lang="ko-KR" altLang="en-US" sz="1500" dirty="0"/>
              <a:t>의 </a:t>
            </a:r>
            <a:r>
              <a:rPr lang="en-US" altLang="ko-KR" sz="1500" dirty="0"/>
              <a:t>Sum </a:t>
            </a:r>
            <a:r>
              <a:rPr lang="ko-KR" altLang="en-US" sz="1500" dirty="0"/>
              <a:t>값을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추출 값은 필터로 환경 성능으로 계산되며</a:t>
            </a:r>
            <a:r>
              <a:rPr lang="en-US" altLang="ko-KR" sz="1500" dirty="0"/>
              <a:t>, </a:t>
            </a:r>
            <a:r>
              <a:rPr lang="ko-KR" altLang="en-US" sz="1500" dirty="0"/>
              <a:t>남북 </a:t>
            </a:r>
            <a:r>
              <a:rPr lang="en-US" altLang="ko-KR" sz="1500" dirty="0"/>
              <a:t>/ </a:t>
            </a:r>
            <a:r>
              <a:rPr lang="ko-KR" altLang="en-US" sz="1500" dirty="0"/>
              <a:t>동서 값으로 필터링 가능하다</a:t>
            </a:r>
            <a:r>
              <a:rPr lang="en-US" altLang="ko-KR" sz="1500" dirty="0"/>
              <a:t>. 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21B1EA-9729-CE44-7ABC-78B96761494A}"/>
              </a:ext>
            </a:extLst>
          </p:cNvPr>
          <p:cNvCxnSpPr/>
          <p:nvPr/>
        </p:nvCxnSpPr>
        <p:spPr>
          <a:xfrm>
            <a:off x="10572750" y="1365250"/>
            <a:ext cx="5778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8F12B95-9283-F943-9DEC-64278CFC92D5}"/>
              </a:ext>
            </a:extLst>
          </p:cNvPr>
          <p:cNvCxnSpPr/>
          <p:nvPr/>
        </p:nvCxnSpPr>
        <p:spPr>
          <a:xfrm>
            <a:off x="10344150" y="1758950"/>
            <a:ext cx="2286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EA1BCA3-9504-1C47-AEC5-46CD2EBAA991}"/>
              </a:ext>
            </a:extLst>
          </p:cNvPr>
          <p:cNvCxnSpPr/>
          <p:nvPr/>
        </p:nvCxnSpPr>
        <p:spPr>
          <a:xfrm>
            <a:off x="11150600" y="1758950"/>
            <a:ext cx="444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E3E4119-81B5-F3DD-BF5D-7F258FE8C222}"/>
              </a:ext>
            </a:extLst>
          </p:cNvPr>
          <p:cNvCxnSpPr/>
          <p:nvPr/>
        </p:nvCxnSpPr>
        <p:spPr>
          <a:xfrm>
            <a:off x="10344150" y="2228850"/>
            <a:ext cx="63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429D7C5-FE7C-4682-451B-13518AED04CB}"/>
              </a:ext>
            </a:extLst>
          </p:cNvPr>
          <p:cNvCxnSpPr>
            <a:cxnSpLocks/>
          </p:cNvCxnSpPr>
          <p:nvPr/>
        </p:nvCxnSpPr>
        <p:spPr>
          <a:xfrm>
            <a:off x="10979150" y="2228850"/>
            <a:ext cx="2159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9B103F5-5891-411B-9E44-8CC6C213B85A}"/>
              </a:ext>
            </a:extLst>
          </p:cNvPr>
          <p:cNvCxnSpPr/>
          <p:nvPr/>
        </p:nvCxnSpPr>
        <p:spPr>
          <a:xfrm>
            <a:off x="10407650" y="2520950"/>
            <a:ext cx="5715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EEB96C6-CB1E-1AE4-E2BB-1B4A331A7AA2}"/>
              </a:ext>
            </a:extLst>
          </p:cNvPr>
          <p:cNvCxnSpPr/>
          <p:nvPr/>
        </p:nvCxnSpPr>
        <p:spPr>
          <a:xfrm>
            <a:off x="10452100" y="3790950"/>
            <a:ext cx="0" cy="374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6E8D661-7749-E2BA-40CF-501B801BC22E}"/>
              </a:ext>
            </a:extLst>
          </p:cNvPr>
          <p:cNvCxnSpPr/>
          <p:nvPr/>
        </p:nvCxnSpPr>
        <p:spPr>
          <a:xfrm>
            <a:off x="10248900" y="4165600"/>
            <a:ext cx="0" cy="4000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8585987-2170-BC3F-9EEE-CA66EBA5EB73}"/>
              </a:ext>
            </a:extLst>
          </p:cNvPr>
          <p:cNvCxnSpPr/>
          <p:nvPr/>
        </p:nvCxnSpPr>
        <p:spPr>
          <a:xfrm>
            <a:off x="11150600" y="3790950"/>
            <a:ext cx="0" cy="3746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F07DF9C-63D8-CFB4-7B77-EF6EC2D481AA}"/>
              </a:ext>
            </a:extLst>
          </p:cNvPr>
          <p:cNvCxnSpPr/>
          <p:nvPr/>
        </p:nvCxnSpPr>
        <p:spPr>
          <a:xfrm>
            <a:off x="11195050" y="4165600"/>
            <a:ext cx="0" cy="4000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4CDAFD2-51FC-B444-595C-CB37A0216038}"/>
              </a:ext>
            </a:extLst>
          </p:cNvPr>
          <p:cNvCxnSpPr/>
          <p:nvPr/>
        </p:nvCxnSpPr>
        <p:spPr>
          <a:xfrm>
            <a:off x="10979150" y="4565650"/>
            <a:ext cx="0" cy="2730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12F5817-3EF8-4820-D367-30503B74AFD1}"/>
              </a:ext>
            </a:extLst>
          </p:cNvPr>
          <p:cNvCxnSpPr/>
          <p:nvPr/>
        </p:nvCxnSpPr>
        <p:spPr>
          <a:xfrm>
            <a:off x="10293350" y="4565650"/>
            <a:ext cx="0" cy="2730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702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52700C24-BE11-D3DC-2E38-E17FD6F5285A}"/>
              </a:ext>
            </a:extLst>
          </p:cNvPr>
          <p:cNvGrpSpPr/>
          <p:nvPr/>
        </p:nvGrpSpPr>
        <p:grpSpPr>
          <a:xfrm>
            <a:off x="1183099" y="1567504"/>
            <a:ext cx="4928748" cy="3722991"/>
            <a:chOff x="46781" y="1143000"/>
            <a:chExt cx="12069019" cy="911648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F3A093-BDC6-1CD1-3AA9-2B33CEF04A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1" r="243"/>
            <a:stretch/>
          </p:blipFill>
          <p:spPr>
            <a:xfrm>
              <a:off x="46781" y="1143000"/>
              <a:ext cx="12069019" cy="457708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0A985EF-A6B3-43D8-5780-950388343A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1" t="1073" r="390" b="156"/>
            <a:stretch/>
          </p:blipFill>
          <p:spPr>
            <a:xfrm>
              <a:off x="61490" y="5695950"/>
              <a:ext cx="12039600" cy="4563534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8730D6-9439-BA63-9E99-8C14E1400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47847" y="588693"/>
            <a:ext cx="787667" cy="108283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63C3B8-72F4-68FE-FFC1-2A61A105AFED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배치 결과물의 </a:t>
            </a:r>
            <a:r>
              <a:rPr lang="en-US" altLang="ko-KR" b="1" dirty="0"/>
              <a:t>3</a:t>
            </a:r>
            <a:r>
              <a:rPr lang="ko-KR" altLang="en-US" b="1" dirty="0"/>
              <a:t>차원 구현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D9DEF8-3E71-6577-019F-F2BFED294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859" y="1523944"/>
            <a:ext cx="4916734" cy="20751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D1EDC45-8D39-718D-EA07-7CDE5F7BB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857" y="3763039"/>
            <a:ext cx="4916735" cy="16752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0560F4-0F06-764C-7BA9-A25412A014F4}"/>
              </a:ext>
            </a:extLst>
          </p:cNvPr>
          <p:cNvSpPr txBox="1"/>
          <p:nvPr/>
        </p:nvSpPr>
        <p:spPr>
          <a:xfrm>
            <a:off x="0" y="578811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표 변경 요청 사항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500" dirty="0"/>
              <a:t>2D </a:t>
            </a:r>
            <a:r>
              <a:rPr lang="ko-KR" altLang="en-US" sz="1500" dirty="0"/>
              <a:t>배치 이미지를 </a:t>
            </a:r>
            <a:r>
              <a:rPr lang="en-US" altLang="ko-KR" sz="1500" dirty="0"/>
              <a:t>3D </a:t>
            </a:r>
            <a:r>
              <a:rPr lang="ko-KR" altLang="en-US" sz="1500" dirty="0"/>
              <a:t>이미지로 변경</a:t>
            </a:r>
            <a:r>
              <a:rPr lang="en-US" altLang="ko-KR" sz="1500" dirty="0"/>
              <a:t>, </a:t>
            </a:r>
            <a:r>
              <a:rPr lang="ko-KR" altLang="en-US" sz="1500" dirty="0"/>
              <a:t>용적률 </a:t>
            </a:r>
            <a:r>
              <a:rPr lang="en-US" altLang="ko-KR" sz="1500" dirty="0"/>
              <a:t>400%, </a:t>
            </a:r>
            <a:r>
              <a:rPr lang="ko-KR" altLang="en-US" sz="1500" dirty="0"/>
              <a:t>건폐율 </a:t>
            </a:r>
            <a:r>
              <a:rPr lang="en-US" altLang="ko-KR" sz="1500" dirty="0"/>
              <a:t>60% </a:t>
            </a:r>
            <a:r>
              <a:rPr lang="ko-KR" altLang="en-US" sz="1500" dirty="0"/>
              <a:t>이하 결과물 확인 가능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255124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7C2A17-5067-2576-E6B8-3C868E6E18F0}"/>
              </a:ext>
            </a:extLst>
          </p:cNvPr>
          <p:cNvGrpSpPr/>
          <p:nvPr/>
        </p:nvGrpSpPr>
        <p:grpSpPr>
          <a:xfrm>
            <a:off x="1167252" y="1570789"/>
            <a:ext cx="4928748" cy="3716421"/>
            <a:chOff x="67733" y="-3369733"/>
            <a:chExt cx="12081933" cy="911013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BD8A485-325E-7B51-E3B2-90C2751F9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5" t="1363" r="555" b="1363"/>
            <a:stretch/>
          </p:blipFill>
          <p:spPr>
            <a:xfrm>
              <a:off x="93132" y="1185333"/>
              <a:ext cx="12056534" cy="455506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E5FE58-4054-8D7A-91B8-E5396ABA8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" t="819" r="477" b="1035"/>
            <a:stretch/>
          </p:blipFill>
          <p:spPr>
            <a:xfrm>
              <a:off x="67733" y="-3369733"/>
              <a:ext cx="12081933" cy="4572000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ADB236-FC77-E3F1-3EEC-62889E30D8E6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건폐율 높음</a:t>
            </a:r>
            <a:r>
              <a:rPr lang="en-US" altLang="ko-KR" b="1" dirty="0"/>
              <a:t>, </a:t>
            </a:r>
            <a:r>
              <a:rPr lang="ko-KR" altLang="en-US" b="1" dirty="0"/>
              <a:t>낮음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A9F52BD-F076-A086-7DA5-E29A33101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176" y="1158229"/>
            <a:ext cx="5468113" cy="22386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542480E-9FCB-0CD2-7906-95285EF3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570" y="3461085"/>
            <a:ext cx="5363323" cy="22577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4D9D644-8EAA-96E7-471B-A34A869BC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44032" y="484213"/>
            <a:ext cx="780280" cy="110983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9C8BCCC-AE96-F217-66CE-6FA4D4E29CB3}"/>
              </a:ext>
            </a:extLst>
          </p:cNvPr>
          <p:cNvSpPr txBox="1"/>
          <p:nvPr/>
        </p:nvSpPr>
        <p:spPr>
          <a:xfrm>
            <a:off x="0" y="578811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표 변경 요청 사항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건폐율 높음</a:t>
            </a:r>
            <a:r>
              <a:rPr lang="en-US" altLang="ko-KR" sz="1500" dirty="0"/>
              <a:t>, </a:t>
            </a:r>
            <a:r>
              <a:rPr lang="ko-KR" altLang="en-US" sz="1500" dirty="0"/>
              <a:t>낮음에 대한 결과 값 이미지 및 필터 이미지 </a:t>
            </a:r>
            <a:endParaRPr lang="en-US" altLang="ko-KR" sz="15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704A001-EF1C-C1B6-857D-B4BB98AE9B3E}"/>
              </a:ext>
            </a:extLst>
          </p:cNvPr>
          <p:cNvSpPr/>
          <p:nvPr/>
        </p:nvSpPr>
        <p:spPr>
          <a:xfrm>
            <a:off x="177801" y="2252133"/>
            <a:ext cx="795866" cy="48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높음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371EB49-0B89-3CBB-87F1-EF0341D43757}"/>
              </a:ext>
            </a:extLst>
          </p:cNvPr>
          <p:cNvSpPr/>
          <p:nvPr/>
        </p:nvSpPr>
        <p:spPr>
          <a:xfrm>
            <a:off x="177801" y="4020123"/>
            <a:ext cx="795866" cy="48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낮음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54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F78185-FAD1-6F31-4AD4-FFD01C41EC45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가로세로 비율 높음</a:t>
            </a:r>
            <a:r>
              <a:rPr lang="en-US" altLang="ko-KR" b="1" dirty="0"/>
              <a:t>, </a:t>
            </a:r>
            <a:r>
              <a:rPr lang="ko-KR" altLang="en-US" b="1" dirty="0"/>
              <a:t>낮음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C254A0-C360-AD32-AFF1-BCF5900187C6}"/>
              </a:ext>
            </a:extLst>
          </p:cNvPr>
          <p:cNvGrpSpPr/>
          <p:nvPr/>
        </p:nvGrpSpPr>
        <p:grpSpPr>
          <a:xfrm>
            <a:off x="1164993" y="1570789"/>
            <a:ext cx="4931007" cy="3716422"/>
            <a:chOff x="67732" y="-3200400"/>
            <a:chExt cx="12065001" cy="90932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F0776B-9869-DDFF-1FA7-99CD445AF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7" t="1007" r="419" b="1191"/>
            <a:stretch/>
          </p:blipFill>
          <p:spPr>
            <a:xfrm>
              <a:off x="76200" y="1346200"/>
              <a:ext cx="12056533" cy="45466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C3F8506-9489-BF42-77C2-E31B9D0B3D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6" t="2141" r="416" b="1830"/>
            <a:stretch/>
          </p:blipFill>
          <p:spPr>
            <a:xfrm>
              <a:off x="67732" y="-3200400"/>
              <a:ext cx="12065001" cy="4546600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B8F526C-8330-C070-993B-F7DB72E5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009" y="1237944"/>
            <a:ext cx="5325218" cy="219105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5E0000A-833F-8EF3-8D7E-3215D47EC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09" y="3448053"/>
            <a:ext cx="5430008" cy="217200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4418CE1-BA4B-E7CF-F363-9351002BD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11633" y="532787"/>
            <a:ext cx="835302" cy="10981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E1D6FC-653A-F048-6F8F-C13D97A8C82E}"/>
              </a:ext>
            </a:extLst>
          </p:cNvPr>
          <p:cNvSpPr txBox="1"/>
          <p:nvPr/>
        </p:nvSpPr>
        <p:spPr>
          <a:xfrm>
            <a:off x="0" y="578811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표 변경 요청 사항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가로 세로 비율 </a:t>
            </a:r>
            <a:r>
              <a:rPr lang="en-US" altLang="ko-KR" sz="1500" dirty="0"/>
              <a:t>(</a:t>
            </a:r>
            <a:r>
              <a:rPr lang="ko-KR" altLang="en-US" sz="1500" dirty="0"/>
              <a:t>환경성능</a:t>
            </a:r>
            <a:r>
              <a:rPr lang="en-US" altLang="ko-KR" sz="1500" dirty="0"/>
              <a:t>)</a:t>
            </a:r>
            <a:r>
              <a:rPr lang="ko-KR" altLang="en-US" sz="1500" dirty="0"/>
              <a:t>의 값을 필터링 한 내용</a:t>
            </a:r>
            <a:endParaRPr lang="en-US" altLang="ko-KR" sz="15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7386B4-8FEA-6C12-082E-E5AD7D0703F1}"/>
              </a:ext>
            </a:extLst>
          </p:cNvPr>
          <p:cNvSpPr/>
          <p:nvPr/>
        </p:nvSpPr>
        <p:spPr>
          <a:xfrm>
            <a:off x="177801" y="2252133"/>
            <a:ext cx="795866" cy="48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높음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503919-8858-87BD-E7CF-7A0E137BDA43}"/>
              </a:ext>
            </a:extLst>
          </p:cNvPr>
          <p:cNvSpPr/>
          <p:nvPr/>
        </p:nvSpPr>
        <p:spPr>
          <a:xfrm>
            <a:off x="177801" y="4020123"/>
            <a:ext cx="795866" cy="48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낮음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30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2875DE-FE45-E111-2854-5E1F9F787298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/>
              <a:t>동의 개수 많음</a:t>
            </a:r>
            <a:r>
              <a:rPr lang="en-US" altLang="ko-KR" b="1" dirty="0"/>
              <a:t>, </a:t>
            </a:r>
            <a:r>
              <a:rPr lang="ko-KR" altLang="en-US" b="1" dirty="0"/>
              <a:t>적음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84AD4CA-B6CE-96A5-0814-09EFF60186FC}"/>
              </a:ext>
            </a:extLst>
          </p:cNvPr>
          <p:cNvGrpSpPr/>
          <p:nvPr/>
        </p:nvGrpSpPr>
        <p:grpSpPr>
          <a:xfrm>
            <a:off x="1153607" y="1570790"/>
            <a:ext cx="4927546" cy="3716422"/>
            <a:chOff x="719667" y="-270934"/>
            <a:chExt cx="12056534" cy="909320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1A4B8D4-5615-9B8C-83E7-D1B9100E1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7" t="964" r="655" b="2046"/>
            <a:stretch/>
          </p:blipFill>
          <p:spPr>
            <a:xfrm>
              <a:off x="719667" y="-270934"/>
              <a:ext cx="12056534" cy="455506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B515E0E-1BCA-5806-BB75-350BE00A90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" t="982" r="833" b="2104"/>
            <a:stretch/>
          </p:blipFill>
          <p:spPr>
            <a:xfrm>
              <a:off x="719667" y="4284133"/>
              <a:ext cx="12056533" cy="4538134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7E66385-AEA1-280C-873F-18CAA07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28418"/>
            <a:ext cx="5344271" cy="22005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9ECFD7-39D6-FD7B-B42E-102B74F9F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39" y="3429000"/>
            <a:ext cx="5401429" cy="22958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112362D-F1FC-EDC3-3B64-EC9F6A2EA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65"/>
          <a:stretch/>
        </p:blipFill>
        <p:spPr>
          <a:xfrm rot="16200000">
            <a:off x="172188" y="459938"/>
            <a:ext cx="857357" cy="11054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AD314A-B521-8D46-70F2-62C2543AE70B}"/>
              </a:ext>
            </a:extLst>
          </p:cNvPr>
          <p:cNvSpPr txBox="1"/>
          <p:nvPr/>
        </p:nvSpPr>
        <p:spPr>
          <a:xfrm>
            <a:off x="0" y="578811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표 변경 요청 사항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동의 개수 많음</a:t>
            </a:r>
            <a:r>
              <a:rPr lang="en-US" altLang="ko-KR" sz="1500" dirty="0"/>
              <a:t>, </a:t>
            </a:r>
            <a:r>
              <a:rPr lang="ko-KR" altLang="en-US" sz="1500" dirty="0"/>
              <a:t>적음 </a:t>
            </a:r>
            <a:r>
              <a:rPr lang="en-US" altLang="ko-KR" sz="1500" dirty="0"/>
              <a:t>: </a:t>
            </a:r>
            <a:r>
              <a:rPr lang="ko-KR" altLang="en-US" sz="1500" dirty="0"/>
              <a:t>건폐율과 용적률</a:t>
            </a:r>
            <a:r>
              <a:rPr lang="en-US" altLang="ko-KR" sz="1500" dirty="0"/>
              <a:t>, </a:t>
            </a:r>
            <a:r>
              <a:rPr lang="ko-KR" altLang="en-US" sz="1500" dirty="0"/>
              <a:t>환경성능 모두에 영향을 미치는 필터로</a:t>
            </a:r>
            <a:r>
              <a:rPr lang="en-US" altLang="ko-KR" sz="1500" dirty="0"/>
              <a:t>, </a:t>
            </a:r>
            <a:r>
              <a:rPr lang="ko-KR" altLang="en-US" sz="1500" dirty="0"/>
              <a:t>추가 필터링을 통하여 다양한 결과 값 도출 가능</a:t>
            </a:r>
            <a:endParaRPr lang="en-US" altLang="ko-KR" sz="15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90E8200-A2B2-0C40-0411-9285EBA4E951}"/>
              </a:ext>
            </a:extLst>
          </p:cNvPr>
          <p:cNvSpPr/>
          <p:nvPr/>
        </p:nvSpPr>
        <p:spPr>
          <a:xfrm>
            <a:off x="177801" y="2252133"/>
            <a:ext cx="795866" cy="48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많음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D7A9E6E-2395-EF32-54C0-4360DCA5749A}"/>
              </a:ext>
            </a:extLst>
          </p:cNvPr>
          <p:cNvSpPr/>
          <p:nvPr/>
        </p:nvSpPr>
        <p:spPr>
          <a:xfrm>
            <a:off x="177801" y="4020123"/>
            <a:ext cx="795866" cy="48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적음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02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DA87016-8254-97F7-D262-B26C014BA15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807973"/>
            <a:ext cx="12192000" cy="52420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978758-4D50-7CE8-7F4D-A089D797A340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대지 형태 형성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68587-4A12-F3E9-8A30-18EE62D7D5E6}"/>
              </a:ext>
            </a:extLst>
          </p:cNvPr>
          <p:cNvSpPr txBox="1"/>
          <p:nvPr/>
        </p:nvSpPr>
        <p:spPr>
          <a:xfrm>
            <a:off x="0" y="605002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기존 </a:t>
            </a:r>
            <a:r>
              <a:rPr lang="en-US" altLang="ko-KR" sz="1500" dirty="0"/>
              <a:t>test 10m x 10m </a:t>
            </a:r>
            <a:r>
              <a:rPr lang="ko-KR" altLang="en-US" sz="1500" dirty="0"/>
              <a:t>에서 </a:t>
            </a:r>
            <a:r>
              <a:rPr lang="en-US" altLang="ko-KR" sz="1500" dirty="0"/>
              <a:t>20m x 20m </a:t>
            </a:r>
            <a:r>
              <a:rPr lang="ko-KR" altLang="en-US" sz="1500" dirty="0"/>
              <a:t>로 변경하여 </a:t>
            </a:r>
            <a:r>
              <a:rPr lang="en-US" altLang="ko-KR" sz="1500" dirty="0"/>
              <a:t>test</a:t>
            </a:r>
            <a:r>
              <a:rPr lang="ko-KR" altLang="en-US" sz="1500" dirty="0"/>
              <a:t>를 진행한다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변경은 </a:t>
            </a:r>
            <a:r>
              <a:rPr lang="en-US" altLang="ko-KR" sz="1500" dirty="0" err="1"/>
              <a:t>Point.ByCoordinates</a:t>
            </a:r>
            <a:r>
              <a:rPr lang="en-US" altLang="ko-KR" sz="1500" dirty="0"/>
              <a:t> </a:t>
            </a:r>
            <a:r>
              <a:rPr lang="ko-KR" altLang="en-US" sz="1500" dirty="0"/>
              <a:t>의 값을 </a:t>
            </a:r>
            <a:r>
              <a:rPr lang="en-US" altLang="ko-KR" sz="1500" dirty="0"/>
              <a:t>20000</a:t>
            </a:r>
            <a:r>
              <a:rPr lang="ko-KR" altLang="en-US" sz="1500" dirty="0"/>
              <a:t>으로 변경하면 된다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해당 포인트들을 대지경계선으로 </a:t>
            </a:r>
            <a:r>
              <a:rPr lang="en-US" altLang="ko-KR" sz="1500" dirty="0" err="1"/>
              <a:t>polycurve.ByPoints</a:t>
            </a:r>
            <a:r>
              <a:rPr lang="ko-KR" altLang="en-US" sz="1500" dirty="0"/>
              <a:t>를 통해 </a:t>
            </a:r>
            <a:r>
              <a:rPr lang="en-US" altLang="ko-KR" sz="1500" dirty="0" err="1"/>
              <a:t>polycurve</a:t>
            </a:r>
            <a:r>
              <a:rPr lang="ko-KR" altLang="en-US" sz="1500" dirty="0"/>
              <a:t>로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</a:t>
            </a:r>
            <a:r>
              <a:rPr lang="en-US" altLang="ko-KR" sz="1500" dirty="0"/>
              <a:t>offset</a:t>
            </a:r>
            <a:r>
              <a:rPr lang="ko-KR" altLang="en-US" sz="1500" dirty="0"/>
              <a:t>을 통해 건축</a:t>
            </a:r>
            <a:r>
              <a:rPr lang="en-US" altLang="ko-KR" sz="1500" dirty="0"/>
              <a:t> </a:t>
            </a:r>
            <a:r>
              <a:rPr lang="ko-KR" altLang="en-US" sz="1500" dirty="0"/>
              <a:t>한계선을 작성한다</a:t>
            </a:r>
            <a:r>
              <a:rPr lang="en-US" altLang="ko-KR" sz="1500" dirty="0"/>
              <a:t>. </a:t>
            </a:r>
            <a:r>
              <a:rPr lang="ko-KR" altLang="en-US" sz="1500" dirty="0"/>
              <a:t>마지막으로 해당 대지의 면적을 추출하기 위해 </a:t>
            </a:r>
            <a:r>
              <a:rPr lang="en-US" altLang="ko-KR" sz="1500" dirty="0" err="1"/>
              <a:t>surface.Bypatch</a:t>
            </a:r>
            <a:r>
              <a:rPr lang="ko-KR" altLang="en-US" sz="1500" dirty="0"/>
              <a:t>를 통하여 </a:t>
            </a:r>
            <a:r>
              <a:rPr lang="en-US" altLang="ko-KR" sz="1500" dirty="0"/>
              <a:t>Surface</a:t>
            </a:r>
            <a:r>
              <a:rPr lang="ko-KR" altLang="en-US" sz="1500" dirty="0"/>
              <a:t>를 추출한다</a:t>
            </a:r>
            <a:r>
              <a:rPr lang="en-US" altLang="ko-KR" sz="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7309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5D7FC7A-59F9-8DA0-1176-2A6BC7F4727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2769" y="799335"/>
            <a:ext cx="8807116" cy="49467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D1B18C-2440-A392-F994-29EB5E8C89FF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정북 일조 형성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230C2-88E5-7383-4D98-98416D8A296E}"/>
              </a:ext>
            </a:extLst>
          </p:cNvPr>
          <p:cNvSpPr txBox="1"/>
          <p:nvPr/>
        </p:nvSpPr>
        <p:spPr>
          <a:xfrm>
            <a:off x="0" y="605002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정북일조 법규를 적용하기 위하여 </a:t>
            </a:r>
            <a:r>
              <a:rPr lang="en-US" altLang="ko-KR" sz="1500" dirty="0"/>
              <a:t>Point</a:t>
            </a:r>
            <a:r>
              <a:rPr lang="ko-KR" altLang="en-US" sz="1500" dirty="0"/>
              <a:t>들과 라인을 생성하는 작업을 진행한다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작업에는 정북 일조 라인에서 </a:t>
            </a:r>
            <a:r>
              <a:rPr lang="en-US" altLang="ko-KR" sz="1500" dirty="0"/>
              <a:t>9m </a:t>
            </a:r>
            <a:r>
              <a:rPr lang="ko-KR" altLang="en-US" sz="1500" dirty="0" err="1"/>
              <a:t>이격하는</a:t>
            </a:r>
            <a:r>
              <a:rPr lang="ko-KR" altLang="en-US" sz="1500" dirty="0"/>
              <a:t> </a:t>
            </a:r>
            <a:r>
              <a:rPr lang="en-US" altLang="ko-KR" sz="1500" dirty="0"/>
              <a:t>input</a:t>
            </a:r>
            <a:r>
              <a:rPr lang="ko-KR" altLang="en-US" sz="1500" dirty="0"/>
              <a:t> 값과</a:t>
            </a:r>
            <a:r>
              <a:rPr lang="en-US" altLang="ko-KR" sz="1500" dirty="0"/>
              <a:t>, 4.5m </a:t>
            </a:r>
            <a:r>
              <a:rPr lang="ko-KR" altLang="en-US" sz="1500" dirty="0" err="1"/>
              <a:t>이격시키는</a:t>
            </a:r>
            <a:r>
              <a:rPr lang="ko-KR" altLang="en-US" sz="1500" dirty="0"/>
              <a:t> </a:t>
            </a:r>
            <a:r>
              <a:rPr lang="en-US" altLang="ko-KR" sz="1500" dirty="0"/>
              <a:t>input </a:t>
            </a:r>
            <a:r>
              <a:rPr lang="ko-KR" altLang="en-US" sz="1500" dirty="0"/>
              <a:t>값을 </a:t>
            </a:r>
            <a:r>
              <a:rPr lang="en-US" altLang="ko-KR" sz="1500" dirty="0" err="1"/>
              <a:t>codeblock</a:t>
            </a:r>
            <a:r>
              <a:rPr lang="ko-KR" altLang="en-US" sz="1500" dirty="0"/>
              <a:t>으로 입력한다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해당 위치에서 높이에 비례하여 대각선을 생성하는 포인트를 생성 후 </a:t>
            </a:r>
            <a:r>
              <a:rPr lang="en-US" altLang="ko-KR" sz="1500" dirty="0" err="1"/>
              <a:t>polycurve</a:t>
            </a:r>
            <a:r>
              <a:rPr lang="en-US" altLang="ko-KR" sz="1500" dirty="0"/>
              <a:t> </a:t>
            </a:r>
            <a:r>
              <a:rPr lang="ko-KR" altLang="en-US" sz="1500" dirty="0"/>
              <a:t>를 형성해 준다</a:t>
            </a:r>
            <a:r>
              <a:rPr lang="en-US" altLang="ko-KR" sz="1500" dirty="0"/>
              <a:t>. </a:t>
            </a:r>
            <a:r>
              <a:rPr lang="ko-KR" altLang="en-US" sz="1500" dirty="0"/>
              <a:t>자세한 설명은 다음장에서 이어진다</a:t>
            </a:r>
            <a:r>
              <a:rPr lang="en-US" altLang="ko-KR" sz="1500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2A3124-3D49-65CF-FE93-71D4C5E49A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34763" y="1993445"/>
            <a:ext cx="1792059" cy="29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6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63C3B8-72F4-68FE-FFC1-2A61A105AFED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2-1. </a:t>
            </a:r>
            <a:r>
              <a:rPr lang="ko-KR" altLang="en-US" b="1" dirty="0"/>
              <a:t>정북일조 구현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6BD0DB-B47E-6850-4624-BB32523D0CC6}"/>
              </a:ext>
            </a:extLst>
          </p:cNvPr>
          <p:cNvGrpSpPr/>
          <p:nvPr/>
        </p:nvGrpSpPr>
        <p:grpSpPr>
          <a:xfrm>
            <a:off x="292278" y="1265312"/>
            <a:ext cx="11366322" cy="3032461"/>
            <a:chOff x="292278" y="-241699"/>
            <a:chExt cx="21933090" cy="58516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CF308CB-908E-A2C8-68F0-CF18C282A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2278" y="3647486"/>
              <a:ext cx="3943900" cy="19433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ECF332-3F56-0C98-8256-A9165AE38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360634" y="2776361"/>
              <a:ext cx="3267531" cy="25244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AA2D603-4423-32EF-B976-0FF7C79D1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52621" y="-241699"/>
              <a:ext cx="3458058" cy="571579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10A8A68-9C42-25E6-64F2-F81BF966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252219" y="38105"/>
              <a:ext cx="3410426" cy="538237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CE8CA6D-786A-55D6-394F-0A61951E9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347094" y="151320"/>
              <a:ext cx="3962953" cy="545858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958C284-2948-14FF-1867-9FA9854FB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8310047" y="84639"/>
              <a:ext cx="3915321" cy="5506218"/>
            </a:xfrm>
            <a:prstGeom prst="rect">
              <a:avLst/>
            </a:prstGeom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4083663-158D-8E85-A5AA-3BEAEB89AB63}"/>
              </a:ext>
            </a:extLst>
          </p:cNvPr>
          <p:cNvCxnSpPr/>
          <p:nvPr/>
        </p:nvCxnSpPr>
        <p:spPr>
          <a:xfrm>
            <a:off x="2362200" y="2937934"/>
            <a:ext cx="19473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59A7A9E-0AE1-0EDF-45B3-08BD16A833B4}"/>
              </a:ext>
            </a:extLst>
          </p:cNvPr>
          <p:cNvCxnSpPr/>
          <p:nvPr/>
        </p:nvCxnSpPr>
        <p:spPr>
          <a:xfrm>
            <a:off x="2362200" y="3483479"/>
            <a:ext cx="19473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65B88D3-ED0E-1328-B448-E42C53414A9B}"/>
              </a:ext>
            </a:extLst>
          </p:cNvPr>
          <p:cNvCxnSpPr/>
          <p:nvPr/>
        </p:nvCxnSpPr>
        <p:spPr>
          <a:xfrm flipV="1">
            <a:off x="2641600" y="2700867"/>
            <a:ext cx="0" cy="18251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59756F5-09DB-F069-45F5-0C04FC33F1C2}"/>
              </a:ext>
            </a:extLst>
          </p:cNvPr>
          <p:cNvCxnSpPr/>
          <p:nvPr/>
        </p:nvCxnSpPr>
        <p:spPr>
          <a:xfrm flipV="1">
            <a:off x="2921000" y="2700867"/>
            <a:ext cx="0" cy="18251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8A09322-B429-6470-CD85-CC3FC7BBA70F}"/>
              </a:ext>
            </a:extLst>
          </p:cNvPr>
          <p:cNvCxnSpPr/>
          <p:nvPr/>
        </p:nvCxnSpPr>
        <p:spPr>
          <a:xfrm>
            <a:off x="2921000" y="3066627"/>
            <a:ext cx="0" cy="2141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4C15068-655B-32FB-903A-7A70AB5620AD}"/>
              </a:ext>
            </a:extLst>
          </p:cNvPr>
          <p:cNvCxnSpPr/>
          <p:nvPr/>
        </p:nvCxnSpPr>
        <p:spPr>
          <a:xfrm>
            <a:off x="3926840" y="3066627"/>
            <a:ext cx="0" cy="21416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A4CED32-6868-16D1-3A4A-27EAD37A67EB}"/>
              </a:ext>
            </a:extLst>
          </p:cNvPr>
          <p:cNvCxnSpPr/>
          <p:nvPr/>
        </p:nvCxnSpPr>
        <p:spPr>
          <a:xfrm>
            <a:off x="4000500" y="2953174"/>
            <a:ext cx="2362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2CB7C0E-0FF7-3ABB-A22B-B6FC88511597}"/>
              </a:ext>
            </a:extLst>
          </p:cNvPr>
          <p:cNvCxnSpPr/>
          <p:nvPr/>
        </p:nvCxnSpPr>
        <p:spPr>
          <a:xfrm>
            <a:off x="4000500" y="1265312"/>
            <a:ext cx="23622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5EE07A9-207E-BD99-1358-56CCDA44BA42}"/>
              </a:ext>
            </a:extLst>
          </p:cNvPr>
          <p:cNvCxnSpPr/>
          <p:nvPr/>
        </p:nvCxnSpPr>
        <p:spPr>
          <a:xfrm>
            <a:off x="2459566" y="2937934"/>
            <a:ext cx="0" cy="545545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1B5830D-A2E6-1916-6641-D0551D709B59}"/>
              </a:ext>
            </a:extLst>
          </p:cNvPr>
          <p:cNvCxnSpPr/>
          <p:nvPr/>
        </p:nvCxnSpPr>
        <p:spPr>
          <a:xfrm>
            <a:off x="2641600" y="2792123"/>
            <a:ext cx="279400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69EDD1C-73DA-C907-38B7-28C37BD8F609}"/>
              </a:ext>
            </a:extLst>
          </p:cNvPr>
          <p:cNvCxnSpPr/>
          <p:nvPr/>
        </p:nvCxnSpPr>
        <p:spPr>
          <a:xfrm>
            <a:off x="2921000" y="3173710"/>
            <a:ext cx="1005840" cy="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476E187-1FC7-D2F8-3AC4-31E4F9472D7D}"/>
              </a:ext>
            </a:extLst>
          </p:cNvPr>
          <p:cNvCxnSpPr/>
          <p:nvPr/>
        </p:nvCxnSpPr>
        <p:spPr>
          <a:xfrm>
            <a:off x="4118610" y="1265312"/>
            <a:ext cx="0" cy="1687862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2A33A9B-F2F4-667E-7D49-26E63134F085}"/>
              </a:ext>
            </a:extLst>
          </p:cNvPr>
          <p:cNvCxnSpPr/>
          <p:nvPr/>
        </p:nvCxnSpPr>
        <p:spPr>
          <a:xfrm flipV="1">
            <a:off x="2921000" y="1265312"/>
            <a:ext cx="1041400" cy="1672622"/>
          </a:xfrm>
          <a:prstGeom prst="line">
            <a:avLst/>
          </a:prstGeom>
          <a:ln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DFBDFB9-50BA-FE31-3090-F4421B371242}"/>
              </a:ext>
            </a:extLst>
          </p:cNvPr>
          <p:cNvSpPr txBox="1"/>
          <p:nvPr/>
        </p:nvSpPr>
        <p:spPr>
          <a:xfrm>
            <a:off x="417940" y="4345744"/>
            <a:ext cx="1918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정북일조 적용 라인</a:t>
            </a:r>
            <a:endParaRPr lang="en-US" altLang="ko-KR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E464EA-6DA3-8313-0468-52B59F543948}"/>
              </a:ext>
            </a:extLst>
          </p:cNvPr>
          <p:cNvSpPr txBox="1"/>
          <p:nvPr/>
        </p:nvSpPr>
        <p:spPr>
          <a:xfrm>
            <a:off x="2318546" y="4345744"/>
            <a:ext cx="1918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산식 적용 </a:t>
            </a:r>
            <a:r>
              <a:rPr lang="en-US" altLang="ko-KR" sz="1000" dirty="0"/>
              <a:t>point</a:t>
            </a:r>
            <a:r>
              <a:rPr lang="ko-KR" altLang="en-US" sz="1000" dirty="0"/>
              <a:t>생성</a:t>
            </a:r>
            <a:endParaRPr lang="en-US" altLang="ko-KR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240FB5-0F6D-2B54-4E5F-E4C349F73147}"/>
              </a:ext>
            </a:extLst>
          </p:cNvPr>
          <p:cNvSpPr txBox="1"/>
          <p:nvPr/>
        </p:nvSpPr>
        <p:spPr>
          <a:xfrm>
            <a:off x="4081783" y="4345744"/>
            <a:ext cx="1918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Point</a:t>
            </a:r>
            <a:r>
              <a:rPr lang="ko-KR" altLang="en-US" sz="1000" dirty="0"/>
              <a:t> 연결한 </a:t>
            </a:r>
            <a:r>
              <a:rPr lang="en-US" altLang="ko-KR" sz="1000" dirty="0"/>
              <a:t>Curve </a:t>
            </a:r>
            <a:r>
              <a:rPr lang="ko-KR" altLang="en-US" sz="1000" dirty="0"/>
              <a:t>생성</a:t>
            </a:r>
            <a:endParaRPr lang="en-US" altLang="ko-KR" sz="1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0394AB4-46DF-C66F-9EA8-5E25DD75F664}"/>
              </a:ext>
            </a:extLst>
          </p:cNvPr>
          <p:cNvSpPr txBox="1"/>
          <p:nvPr/>
        </p:nvSpPr>
        <p:spPr>
          <a:xfrm>
            <a:off x="5896617" y="4345744"/>
            <a:ext cx="191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정북일조 적용 </a:t>
            </a:r>
            <a:r>
              <a:rPr lang="en-US" altLang="ko-KR" sz="1000" dirty="0"/>
              <a:t>Line</a:t>
            </a:r>
            <a:r>
              <a:rPr lang="ko-KR" altLang="en-US" sz="1000" dirty="0"/>
              <a:t>을 반영한 정북일조 면 생성</a:t>
            </a:r>
            <a:endParaRPr lang="en-US" altLang="ko-KR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B2A1EF-D997-E4F6-1F58-025422D0BB44}"/>
              </a:ext>
            </a:extLst>
          </p:cNvPr>
          <p:cNvSpPr txBox="1"/>
          <p:nvPr/>
        </p:nvSpPr>
        <p:spPr>
          <a:xfrm>
            <a:off x="7711400" y="4345744"/>
            <a:ext cx="1918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배치 매스와 정북일조 영역 겹침 부분 검토</a:t>
            </a:r>
            <a:endParaRPr lang="en-US" altLang="ko-KR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E2E380-7245-58E9-3C27-28155D508C42}"/>
              </a:ext>
            </a:extLst>
          </p:cNvPr>
          <p:cNvSpPr txBox="1"/>
          <p:nvPr/>
        </p:nvSpPr>
        <p:spPr>
          <a:xfrm>
            <a:off x="9685000" y="4345744"/>
            <a:ext cx="19181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겹침 영역 제외 처리</a:t>
            </a:r>
            <a:endParaRPr lang="en-US" altLang="ko-KR" sz="1000" dirty="0"/>
          </a:p>
        </p:txBody>
      </p:sp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E91A3B87-4E6B-D90A-E97E-A26ED2CB16E8}"/>
              </a:ext>
            </a:extLst>
          </p:cNvPr>
          <p:cNvSpPr/>
          <p:nvPr/>
        </p:nvSpPr>
        <p:spPr>
          <a:xfrm>
            <a:off x="8481060" y="1786467"/>
            <a:ext cx="556260" cy="1013460"/>
          </a:xfrm>
          <a:custGeom>
            <a:avLst/>
            <a:gdLst>
              <a:gd name="connsiteX0" fmla="*/ 556260 w 556260"/>
              <a:gd name="connsiteY0" fmla="*/ 0 h 1013460"/>
              <a:gd name="connsiteX1" fmla="*/ 0 w 556260"/>
              <a:gd name="connsiteY1" fmla="*/ 0 h 1013460"/>
              <a:gd name="connsiteX2" fmla="*/ 0 w 556260"/>
              <a:gd name="connsiteY2" fmla="*/ 1013460 h 1013460"/>
              <a:gd name="connsiteX3" fmla="*/ 556260 w 556260"/>
              <a:gd name="connsiteY3" fmla="*/ 0 h 101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60" h="1013460">
                <a:moveTo>
                  <a:pt x="556260" y="0"/>
                </a:moveTo>
                <a:lnTo>
                  <a:pt x="0" y="0"/>
                </a:lnTo>
                <a:lnTo>
                  <a:pt x="0" y="1013460"/>
                </a:lnTo>
                <a:lnTo>
                  <a:pt x="556260" y="0"/>
                </a:lnTo>
                <a:close/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5FB5E1A-68C6-1E72-0C96-D48B43C08713}"/>
              </a:ext>
            </a:extLst>
          </p:cNvPr>
          <p:cNvCxnSpPr/>
          <p:nvPr/>
        </p:nvCxnSpPr>
        <p:spPr>
          <a:xfrm flipH="1">
            <a:off x="6149340" y="3483479"/>
            <a:ext cx="182880" cy="58898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AF76903-7157-6EC7-FD60-382923A7BFBF}"/>
              </a:ext>
            </a:extLst>
          </p:cNvPr>
          <p:cNvSpPr txBox="1"/>
          <p:nvPr/>
        </p:nvSpPr>
        <p:spPr>
          <a:xfrm>
            <a:off x="0" y="605002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정북 일조 라인을 따라가는 </a:t>
            </a:r>
            <a:r>
              <a:rPr lang="en-US" altLang="ko-KR" sz="1500" dirty="0"/>
              <a:t>Sweep</a:t>
            </a:r>
            <a:r>
              <a:rPr lang="ko-KR" altLang="en-US" sz="1500" dirty="0"/>
              <a:t>을 진행하기 전</a:t>
            </a:r>
            <a:r>
              <a:rPr lang="en-US" altLang="ko-KR" sz="1500" dirty="0"/>
              <a:t>, </a:t>
            </a:r>
            <a:r>
              <a:rPr lang="en-US" altLang="ko-KR" sz="1500" dirty="0" err="1"/>
              <a:t>polycurve</a:t>
            </a:r>
            <a:r>
              <a:rPr lang="ko-KR" altLang="en-US" sz="1500" dirty="0"/>
              <a:t>를 생성 한 뒤</a:t>
            </a:r>
            <a:r>
              <a:rPr lang="en-US" altLang="ko-KR" sz="1500" dirty="0"/>
              <a:t>, </a:t>
            </a:r>
            <a:r>
              <a:rPr lang="ko-KR" altLang="en-US" sz="1500" dirty="0"/>
              <a:t>정북 일조 라인을 따라 </a:t>
            </a:r>
            <a:r>
              <a:rPr lang="en-US" altLang="ko-KR" sz="1500" dirty="0"/>
              <a:t>Surface</a:t>
            </a:r>
            <a:r>
              <a:rPr lang="ko-KR" altLang="en-US" sz="1500" dirty="0"/>
              <a:t>를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</a:t>
            </a:r>
            <a:r>
              <a:rPr lang="en-US" altLang="ko-KR" sz="1500" dirty="0"/>
              <a:t>Surface</a:t>
            </a:r>
            <a:r>
              <a:rPr lang="ko-KR" altLang="en-US" sz="1500" dirty="0"/>
              <a:t>는 추후 작성되는 매스 볼륨과 겹치는 부분이 발생한다</a:t>
            </a:r>
            <a:r>
              <a:rPr lang="en-US" altLang="ko-KR" sz="1500" dirty="0"/>
              <a:t>. </a:t>
            </a:r>
            <a:r>
              <a:rPr lang="ko-KR" altLang="en-US" sz="1500" dirty="0"/>
              <a:t>겹치는 부분의 매스를 제거하여 나머지 매스와 층의 연면적 산출을 위한 </a:t>
            </a:r>
            <a:r>
              <a:rPr lang="ko-KR" altLang="en-US" sz="1500" dirty="0" err="1"/>
              <a:t>바닦</a:t>
            </a:r>
            <a:r>
              <a:rPr lang="ko-KR" altLang="en-US" sz="1500" dirty="0"/>
              <a:t> </a:t>
            </a:r>
            <a:r>
              <a:rPr lang="en-US" altLang="ko-KR" sz="1500" dirty="0"/>
              <a:t>surface</a:t>
            </a:r>
            <a:r>
              <a:rPr lang="ko-KR" altLang="en-US" sz="1500" dirty="0"/>
              <a:t>만을 남겨두는 작업은 뒤에서 진행 된다</a:t>
            </a:r>
            <a:r>
              <a:rPr lang="en-US" altLang="ko-KR" sz="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9401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08074B-9BD9-606D-3642-9C38CBE104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3182415"/>
            <a:ext cx="12192000" cy="2149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9A632B-F01F-8787-7C4F-49616D9674C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08" y="808366"/>
            <a:ext cx="2509073" cy="21763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885827-24E0-053B-2DAA-9947F83D38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3193" y="808366"/>
            <a:ext cx="2149683" cy="21496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9B1A9DA-4CE1-C9A5-2D88-ABAF91BA13C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6316" y="808366"/>
            <a:ext cx="2309412" cy="205650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78151D-163F-70CD-E438-7813AE2B481D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도로 모퉁이 교차점에서 </a:t>
            </a:r>
            <a:r>
              <a:rPr lang="en-US" altLang="ko-KR" b="1" dirty="0"/>
              <a:t>2m </a:t>
            </a:r>
            <a:r>
              <a:rPr lang="ko-KR" altLang="en-US" b="1" dirty="0"/>
              <a:t>후퇴 및 건축 가능 영역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356842-CF9C-45A8-5881-A3568C483E1A}"/>
              </a:ext>
            </a:extLst>
          </p:cNvPr>
          <p:cNvSpPr txBox="1"/>
          <p:nvPr/>
        </p:nvSpPr>
        <p:spPr>
          <a:xfrm>
            <a:off x="0" y="6050026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정북일조 법규를 적용하기 위하여 </a:t>
            </a:r>
            <a:r>
              <a:rPr lang="en-US" altLang="ko-KR" sz="1500" dirty="0"/>
              <a:t>Point</a:t>
            </a:r>
            <a:r>
              <a:rPr lang="ko-KR" altLang="en-US" sz="1500" dirty="0"/>
              <a:t>들과 라인을 생성하는 작업을 진행한다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작업에는 정북 일조 라인에서 </a:t>
            </a:r>
            <a:r>
              <a:rPr lang="en-US" altLang="ko-KR" sz="1500" dirty="0"/>
              <a:t>9m </a:t>
            </a:r>
            <a:r>
              <a:rPr lang="ko-KR" altLang="en-US" sz="1500" dirty="0" err="1"/>
              <a:t>이격하는</a:t>
            </a:r>
            <a:r>
              <a:rPr lang="ko-KR" altLang="en-US" sz="1500" dirty="0"/>
              <a:t> </a:t>
            </a:r>
            <a:r>
              <a:rPr lang="en-US" altLang="ko-KR" sz="1500" dirty="0"/>
              <a:t>input</a:t>
            </a:r>
            <a:r>
              <a:rPr lang="ko-KR" altLang="en-US" sz="1500" dirty="0"/>
              <a:t> 값과</a:t>
            </a:r>
            <a:r>
              <a:rPr lang="en-US" altLang="ko-KR" sz="1500" dirty="0"/>
              <a:t>, 4.5m </a:t>
            </a:r>
            <a:r>
              <a:rPr lang="ko-KR" altLang="en-US" sz="1500" dirty="0" err="1"/>
              <a:t>이격시키는</a:t>
            </a:r>
            <a:r>
              <a:rPr lang="ko-KR" altLang="en-US" sz="1500" dirty="0"/>
              <a:t> </a:t>
            </a:r>
            <a:r>
              <a:rPr lang="en-US" altLang="ko-KR" sz="1500" dirty="0"/>
              <a:t>input </a:t>
            </a:r>
            <a:r>
              <a:rPr lang="ko-KR" altLang="en-US" sz="1500" dirty="0"/>
              <a:t>값을 </a:t>
            </a:r>
            <a:r>
              <a:rPr lang="en-US" altLang="ko-KR" sz="1500" dirty="0" err="1"/>
              <a:t>codeblock</a:t>
            </a:r>
            <a:r>
              <a:rPr lang="ko-KR" altLang="en-US" sz="1500" dirty="0"/>
              <a:t>으로 입력한다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해당 위치에서 높이에 비례하여 대각선을 생성하는 포인트를 생성 후 </a:t>
            </a:r>
            <a:r>
              <a:rPr lang="en-US" altLang="ko-KR" sz="1500" dirty="0" err="1"/>
              <a:t>polycurve</a:t>
            </a:r>
            <a:r>
              <a:rPr lang="en-US" altLang="ko-KR" sz="1500" dirty="0"/>
              <a:t> </a:t>
            </a:r>
            <a:r>
              <a:rPr lang="ko-KR" altLang="en-US" sz="1500" dirty="0"/>
              <a:t>를 형성해 준다</a:t>
            </a:r>
            <a:r>
              <a:rPr lang="en-US" altLang="ko-KR" sz="1500" dirty="0"/>
              <a:t>. </a:t>
            </a:r>
            <a:r>
              <a:rPr lang="ko-KR" altLang="en-US" sz="1500" dirty="0"/>
              <a:t>자세한 설명은 다음장에서 이어진다</a:t>
            </a:r>
            <a:r>
              <a:rPr lang="en-US" altLang="ko-KR" sz="15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79175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8453FB-F5F6-0ACF-63C7-69CCC693C099}"/>
              </a:ext>
            </a:extLst>
          </p:cNvPr>
          <p:cNvSpPr txBox="1"/>
          <p:nvPr/>
        </p:nvSpPr>
        <p:spPr>
          <a:xfrm>
            <a:off x="6037947" y="3319135"/>
            <a:ext cx="58492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도로의 모퉁이 교차점을 추출하여 대지와 가장 가까운 모퉁이 점을 찾는다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점에서 반지름 </a:t>
            </a:r>
            <a:r>
              <a:rPr lang="en-US" altLang="ko-KR" sz="1500" dirty="0"/>
              <a:t>2m</a:t>
            </a:r>
            <a:r>
              <a:rPr lang="ko-KR" altLang="en-US" sz="1500" dirty="0"/>
              <a:t>의 원을 생성 한 뒤</a:t>
            </a:r>
            <a:r>
              <a:rPr lang="en-US" altLang="ko-KR" sz="1500" dirty="0"/>
              <a:t>, </a:t>
            </a:r>
            <a:r>
              <a:rPr lang="ko-KR" altLang="en-US" sz="1500" dirty="0"/>
              <a:t>대지경계선과 겹치는 </a:t>
            </a:r>
            <a:r>
              <a:rPr lang="en-US" altLang="ko-KR" sz="1500" dirty="0"/>
              <a:t>2 </a:t>
            </a:r>
            <a:r>
              <a:rPr lang="ko-KR" altLang="en-US" sz="1500" dirty="0"/>
              <a:t>포인트를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이는 각각의 변에 </a:t>
            </a:r>
            <a:r>
              <a:rPr lang="en-US" altLang="ko-KR" sz="1500" dirty="0"/>
              <a:t>2m</a:t>
            </a:r>
            <a:r>
              <a:rPr lang="ko-KR" altLang="en-US" sz="1500" dirty="0"/>
              <a:t>씩 후퇴한 간격을 나타내며</a:t>
            </a:r>
            <a:r>
              <a:rPr lang="en-US" altLang="ko-KR" sz="1500" dirty="0"/>
              <a:t>, </a:t>
            </a:r>
            <a:r>
              <a:rPr lang="ko-KR" altLang="en-US" sz="1500" dirty="0"/>
              <a:t>해당 후퇴 영역을 건물 배치 영역에서 제외한다</a:t>
            </a:r>
            <a:r>
              <a:rPr lang="en-US" altLang="ko-KR" sz="1500" dirty="0"/>
              <a:t>.  </a:t>
            </a:r>
          </a:p>
          <a:p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도로 교차점 추출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교차점과 가장 가까운 대지 경계선의 모서리 포인트 추출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1500" dirty="0"/>
              <a:t>2m </a:t>
            </a:r>
            <a:r>
              <a:rPr lang="ko-KR" altLang="en-US" sz="1500" dirty="0"/>
              <a:t>원 생성 후 대지 경계선과 교차 점 생성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두 점을 이어 후퇴 영역 생성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500" dirty="0"/>
              <a:t>생성된 후퇴 영역을 건축가능영역에서 제외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3C33D5-A26B-FCCE-F90F-E3EF506972BA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3-1.  </a:t>
            </a:r>
            <a:r>
              <a:rPr lang="ko-KR" altLang="en-US" b="1" dirty="0"/>
              <a:t>도로 모퉁이 교차점에서 </a:t>
            </a:r>
            <a:r>
              <a:rPr lang="en-US" altLang="ko-KR" b="1" dirty="0"/>
              <a:t>2m </a:t>
            </a:r>
            <a:r>
              <a:rPr lang="ko-KR" altLang="en-US" b="1" dirty="0"/>
              <a:t>후퇴 </a:t>
            </a:r>
            <a:r>
              <a:rPr lang="en-US" altLang="ko-KR" b="1" dirty="0"/>
              <a:t>(</a:t>
            </a:r>
            <a:r>
              <a:rPr lang="ko-KR" altLang="en-US" b="1" dirty="0"/>
              <a:t>이전 </a:t>
            </a:r>
            <a:r>
              <a:rPr lang="en-US" altLang="ko-KR" b="1" dirty="0"/>
              <a:t>test </a:t>
            </a:r>
            <a:r>
              <a:rPr lang="ko-KR" altLang="en-US" b="1" dirty="0"/>
              <a:t>장표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C5ACC18-A7E0-1F1C-4D2D-4C60909C644D}"/>
              </a:ext>
            </a:extLst>
          </p:cNvPr>
          <p:cNvGrpSpPr/>
          <p:nvPr/>
        </p:nvGrpSpPr>
        <p:grpSpPr>
          <a:xfrm>
            <a:off x="561975" y="1425264"/>
            <a:ext cx="5364480" cy="4526268"/>
            <a:chOff x="561975" y="1425264"/>
            <a:chExt cx="5364480" cy="45262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0ABD63-82BA-6670-30CF-C5E4D2B2C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303" y="1629918"/>
              <a:ext cx="5189711" cy="43216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E6FBC3-6553-EC06-5AA4-F6CA8DBFD62A}"/>
                </a:ext>
              </a:extLst>
            </p:cNvPr>
            <p:cNvSpPr txBox="1"/>
            <p:nvPr/>
          </p:nvSpPr>
          <p:spPr>
            <a:xfrm>
              <a:off x="4175125" y="1997075"/>
              <a:ext cx="55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2m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F9C389-9385-EF09-485C-73FC0309FE77}"/>
                </a:ext>
              </a:extLst>
            </p:cNvPr>
            <p:cNvSpPr txBox="1"/>
            <p:nvPr/>
          </p:nvSpPr>
          <p:spPr>
            <a:xfrm>
              <a:off x="4727575" y="2435225"/>
              <a:ext cx="55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2m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F7A5EF-D0D2-ED4F-2C7B-CF34DE34D7DF}"/>
                </a:ext>
              </a:extLst>
            </p:cNvPr>
            <p:cNvSpPr txBox="1"/>
            <p:nvPr/>
          </p:nvSpPr>
          <p:spPr>
            <a:xfrm>
              <a:off x="1133475" y="2435225"/>
              <a:ext cx="55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2m</a:t>
              </a:r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509F8B-AADC-BEAA-30D2-D0B1EB3D59DC}"/>
                </a:ext>
              </a:extLst>
            </p:cNvPr>
            <p:cNvSpPr txBox="1"/>
            <p:nvPr/>
          </p:nvSpPr>
          <p:spPr>
            <a:xfrm>
              <a:off x="1768475" y="1997591"/>
              <a:ext cx="552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2m</a:t>
              </a:r>
              <a:endParaRPr lang="ko-KR" altLang="en-US" dirty="0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F2B4B57-1AF4-2A2F-C157-8A48A06F93E5}"/>
                </a:ext>
              </a:extLst>
            </p:cNvPr>
            <p:cNvCxnSpPr/>
            <p:nvPr/>
          </p:nvCxnSpPr>
          <p:spPr>
            <a:xfrm flipH="1">
              <a:off x="4079875" y="2366407"/>
              <a:ext cx="6477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D090923F-9176-C7E3-33F2-66CB91E66530}"/>
                </a:ext>
              </a:extLst>
            </p:cNvPr>
            <p:cNvCxnSpPr/>
            <p:nvPr/>
          </p:nvCxnSpPr>
          <p:spPr>
            <a:xfrm flipH="1">
              <a:off x="1685925" y="2366407"/>
              <a:ext cx="6477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1A09E91-D1E0-2A21-07AD-91C878477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1475" y="2366407"/>
              <a:ext cx="44450" cy="5704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B3AC404-7A43-6520-959F-3B3FBEB0F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27575" y="2366407"/>
              <a:ext cx="63500" cy="57046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EFF9633-0A9A-0222-F42D-3611DD72CED2}"/>
                </a:ext>
              </a:extLst>
            </p:cNvPr>
            <p:cNvCxnSpPr/>
            <p:nvPr/>
          </p:nvCxnSpPr>
          <p:spPr>
            <a:xfrm flipH="1" flipV="1">
              <a:off x="5354955" y="2366407"/>
              <a:ext cx="499059" cy="32323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F101B5F-0989-A5F9-71A8-4B1DB9A3CD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539" y="2366407"/>
              <a:ext cx="385631" cy="32857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EB5045B-6DEE-D859-B17E-278C27515B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6720" y="1425264"/>
              <a:ext cx="44450" cy="4003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1FCB04E-BE02-E307-A1B0-8DD2AC1C3B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1190" y="1425264"/>
              <a:ext cx="61058" cy="4003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7D2657BC-082C-61A4-75B9-E2BEE179CF09}"/>
                </a:ext>
              </a:extLst>
            </p:cNvPr>
            <p:cNvCxnSpPr/>
            <p:nvPr/>
          </p:nvCxnSpPr>
          <p:spPr>
            <a:xfrm flipH="1">
              <a:off x="5354955" y="2366407"/>
              <a:ext cx="5715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08C0D006-B169-C02A-A883-31E5E17B53F1}"/>
                </a:ext>
              </a:extLst>
            </p:cNvPr>
            <p:cNvCxnSpPr/>
            <p:nvPr/>
          </p:nvCxnSpPr>
          <p:spPr>
            <a:xfrm flipH="1">
              <a:off x="561975" y="2366407"/>
              <a:ext cx="5715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244B31EA-BDCE-B088-0E66-9713431C5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975" y="1825615"/>
              <a:ext cx="6269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538AE79-7F35-20B9-D9EE-972DA1806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42248" y="1825615"/>
              <a:ext cx="62697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FFAAFEE-4AC1-92A4-E5D0-93B36DFC2C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2276" y="1825615"/>
              <a:ext cx="294377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2CF6113-E859-3F3C-73EC-43285056D6AA}"/>
                </a:ext>
              </a:extLst>
            </p:cNvPr>
            <p:cNvCxnSpPr/>
            <p:nvPr/>
          </p:nvCxnSpPr>
          <p:spPr>
            <a:xfrm flipH="1" flipV="1">
              <a:off x="4638675" y="1468755"/>
              <a:ext cx="37378" cy="3568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506EA70A-C151-DB4B-C524-323EC1A95C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32276" y="1447800"/>
              <a:ext cx="36199" cy="3647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07A95EC-879D-F2C6-EC56-8866281DD381}"/>
              </a:ext>
            </a:extLst>
          </p:cNvPr>
          <p:cNvGrpSpPr/>
          <p:nvPr/>
        </p:nvGrpSpPr>
        <p:grpSpPr>
          <a:xfrm>
            <a:off x="6449329" y="1425264"/>
            <a:ext cx="2084711" cy="1832366"/>
            <a:chOff x="5722883" y="1320489"/>
            <a:chExt cx="2084711" cy="183236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65DE758-56E5-2B6C-6D4E-98AA6DEA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2883" y="1320489"/>
              <a:ext cx="2084711" cy="1832366"/>
            </a:xfrm>
            <a:prstGeom prst="rect">
              <a:avLst/>
            </a:prstGeom>
          </p:spPr>
        </p:pic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A8BC76BE-7D1D-1CAB-647C-AD0235DAEF1A}"/>
                </a:ext>
              </a:extLst>
            </p:cNvPr>
            <p:cNvSpPr/>
            <p:nvPr/>
          </p:nvSpPr>
          <p:spPr>
            <a:xfrm>
              <a:off x="5905500" y="1473200"/>
              <a:ext cx="51943" cy="519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6945B2D3-F9CE-DD52-BD2B-0D7B78D0B83E}"/>
                </a:ext>
              </a:extLst>
            </p:cNvPr>
            <p:cNvSpPr/>
            <p:nvPr/>
          </p:nvSpPr>
          <p:spPr>
            <a:xfrm>
              <a:off x="7527740" y="1473200"/>
              <a:ext cx="51943" cy="519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92CE22E-E194-FF73-8FA7-2BD1EB8D3380}"/>
                </a:ext>
              </a:extLst>
            </p:cNvPr>
            <p:cNvSpPr/>
            <p:nvPr/>
          </p:nvSpPr>
          <p:spPr>
            <a:xfrm>
              <a:off x="7400740" y="1592426"/>
              <a:ext cx="51943" cy="519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83DF2048-A3B1-A34B-2F4A-62D6BECBD40C}"/>
                </a:ext>
              </a:extLst>
            </p:cNvPr>
            <p:cNvSpPr/>
            <p:nvPr/>
          </p:nvSpPr>
          <p:spPr>
            <a:xfrm>
              <a:off x="6037707" y="1592426"/>
              <a:ext cx="51943" cy="5194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F276A10-C4C8-3DB2-E026-1E3C263087E6}"/>
              </a:ext>
            </a:extLst>
          </p:cNvPr>
          <p:cNvGrpSpPr/>
          <p:nvPr/>
        </p:nvGrpSpPr>
        <p:grpSpPr>
          <a:xfrm>
            <a:off x="8997266" y="1425264"/>
            <a:ext cx="2247474" cy="1893871"/>
            <a:chOff x="8237408" y="1320489"/>
            <a:chExt cx="2247474" cy="189387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AEC5163-8EDA-E6E7-3A47-74E88B5A0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7408" y="1320489"/>
              <a:ext cx="2247474" cy="1893871"/>
            </a:xfrm>
            <a:prstGeom prst="rect">
              <a:avLst/>
            </a:prstGeom>
          </p:spPr>
        </p:pic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43F25484-FC5B-35F5-0A60-955EF4C4F586}"/>
                </a:ext>
              </a:extLst>
            </p:cNvPr>
            <p:cNvSpPr/>
            <p:nvPr/>
          </p:nvSpPr>
          <p:spPr>
            <a:xfrm>
              <a:off x="8593931" y="1616869"/>
              <a:ext cx="350044" cy="307181"/>
            </a:xfrm>
            <a:custGeom>
              <a:avLst/>
              <a:gdLst>
                <a:gd name="connsiteX0" fmla="*/ 350044 w 350044"/>
                <a:gd name="connsiteY0" fmla="*/ 0 h 307181"/>
                <a:gd name="connsiteX1" fmla="*/ 33338 w 350044"/>
                <a:gd name="connsiteY1" fmla="*/ 2381 h 307181"/>
                <a:gd name="connsiteX2" fmla="*/ 0 w 350044"/>
                <a:gd name="connsiteY2" fmla="*/ 307181 h 307181"/>
                <a:gd name="connsiteX3" fmla="*/ 350044 w 350044"/>
                <a:gd name="connsiteY3" fmla="*/ 0 h 30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044" h="307181">
                  <a:moveTo>
                    <a:pt x="350044" y="0"/>
                  </a:moveTo>
                  <a:lnTo>
                    <a:pt x="33338" y="2381"/>
                  </a:lnTo>
                  <a:lnTo>
                    <a:pt x="0" y="307181"/>
                  </a:lnTo>
                  <a:lnTo>
                    <a:pt x="350044" y="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04DADE1-2572-341D-618D-9194D04CDAAD}"/>
                </a:ext>
              </a:extLst>
            </p:cNvPr>
            <p:cNvSpPr/>
            <p:nvPr/>
          </p:nvSpPr>
          <p:spPr>
            <a:xfrm>
              <a:off x="9765506" y="1609725"/>
              <a:ext cx="352425" cy="290513"/>
            </a:xfrm>
            <a:custGeom>
              <a:avLst/>
              <a:gdLst>
                <a:gd name="connsiteX0" fmla="*/ 0 w 352425"/>
                <a:gd name="connsiteY0" fmla="*/ 2381 h 290513"/>
                <a:gd name="connsiteX1" fmla="*/ 321469 w 352425"/>
                <a:gd name="connsiteY1" fmla="*/ 0 h 290513"/>
                <a:gd name="connsiteX2" fmla="*/ 352425 w 352425"/>
                <a:gd name="connsiteY2" fmla="*/ 290513 h 290513"/>
                <a:gd name="connsiteX3" fmla="*/ 0 w 352425"/>
                <a:gd name="connsiteY3" fmla="*/ 2381 h 29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2425" h="290513">
                  <a:moveTo>
                    <a:pt x="0" y="2381"/>
                  </a:moveTo>
                  <a:lnTo>
                    <a:pt x="321469" y="0"/>
                  </a:lnTo>
                  <a:lnTo>
                    <a:pt x="352425" y="290513"/>
                  </a:lnTo>
                  <a:lnTo>
                    <a:pt x="0" y="2381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426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2511E0-000B-3CB5-C406-5C2838D72C60}"/>
              </a:ext>
            </a:extLst>
          </p:cNvPr>
          <p:cNvGrpSpPr/>
          <p:nvPr/>
        </p:nvGrpSpPr>
        <p:grpSpPr>
          <a:xfrm>
            <a:off x="269619" y="893081"/>
            <a:ext cx="11652761" cy="4581269"/>
            <a:chOff x="-362461" y="1053663"/>
            <a:chExt cx="12729755" cy="500468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B8D6444-8D1E-AEA0-F5F0-AA45D708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75729" y="1058778"/>
              <a:ext cx="7440541" cy="4999573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E13ADFD-A06B-DA16-8E0C-B2DF25811AC2}"/>
                </a:ext>
              </a:extLst>
            </p:cNvPr>
            <p:cNvGrpSpPr/>
            <p:nvPr/>
          </p:nvGrpSpPr>
          <p:grpSpPr>
            <a:xfrm>
              <a:off x="-362461" y="1053663"/>
              <a:ext cx="2839789" cy="4999573"/>
              <a:chOff x="-863223" y="814981"/>
              <a:chExt cx="3238952" cy="5702316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15FB4F0-8347-65B5-ED8D-861BA2FA5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9F9F9"/>
                  </a:clrFrom>
                  <a:clrTo>
                    <a:srgbClr val="F9F9F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863223" y="814981"/>
                <a:ext cx="3172268" cy="2743583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9311D367-C055-C8BC-48C5-43C7F3C6D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9F9F9"/>
                  </a:clrFrom>
                  <a:clrTo>
                    <a:srgbClr val="F9F9F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863223" y="3545082"/>
                <a:ext cx="3238952" cy="2972215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9212062-E520-06AE-26A9-7500EC46A311}"/>
                </a:ext>
              </a:extLst>
            </p:cNvPr>
            <p:cNvGrpSpPr/>
            <p:nvPr/>
          </p:nvGrpSpPr>
          <p:grpSpPr>
            <a:xfrm>
              <a:off x="9816270" y="1053663"/>
              <a:ext cx="2551024" cy="4999574"/>
              <a:chOff x="9461124" y="798406"/>
              <a:chExt cx="3191320" cy="625444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90762A6-8870-D332-9CD2-A6E2AF9F5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9F9F9"/>
                  </a:clrFrom>
                  <a:clrTo>
                    <a:srgbClr val="F9F9F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461124" y="3985373"/>
                <a:ext cx="2991267" cy="3067478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4F4839F3-9E18-9DDB-F8D7-7DEBDA2CC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9F9F9"/>
                  </a:clrFrom>
                  <a:clrTo>
                    <a:srgbClr val="F9F9F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461124" y="798406"/>
                <a:ext cx="3191320" cy="3248478"/>
              </a:xfrm>
              <a:prstGeom prst="rect">
                <a:avLst/>
              </a:prstGeom>
            </p:spPr>
          </p:pic>
        </p:grp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68AE15-FA01-0AD8-090B-1B1AE8994EBD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공간 형성 및 무작위 배치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3C2CB9-E02A-5355-EFCD-A3879C7FC7FD}"/>
              </a:ext>
            </a:extLst>
          </p:cNvPr>
          <p:cNvSpPr txBox="1"/>
          <p:nvPr/>
        </p:nvSpPr>
        <p:spPr>
          <a:xfrm>
            <a:off x="0" y="5788113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대지경계선과 건축 가능영역인</a:t>
            </a:r>
            <a:r>
              <a:rPr lang="en-US" altLang="ko-KR" sz="1500" dirty="0"/>
              <a:t>, </a:t>
            </a:r>
            <a:r>
              <a:rPr lang="ko-KR" altLang="en-US" sz="1500" dirty="0"/>
              <a:t>건축한계선으로 만들어진 </a:t>
            </a:r>
            <a:r>
              <a:rPr lang="en-US" altLang="ko-KR" sz="1500" dirty="0"/>
              <a:t>Surface</a:t>
            </a:r>
            <a:r>
              <a:rPr lang="ko-KR" altLang="en-US" sz="1500" dirty="0"/>
              <a:t>에서 공간 형성을 위해 배치 가능한 사각형의 이동 </a:t>
            </a:r>
            <a:r>
              <a:rPr lang="en-US" altLang="ko-KR" sz="1500" dirty="0"/>
              <a:t>Point</a:t>
            </a:r>
            <a:r>
              <a:rPr lang="ko-KR" altLang="en-US" sz="1500" dirty="0"/>
              <a:t>를 추출한다</a:t>
            </a:r>
            <a:r>
              <a:rPr lang="en-US" altLang="ko-KR" sz="1500" dirty="0"/>
              <a:t>. </a:t>
            </a:r>
            <a:r>
              <a:rPr lang="ko-KR" altLang="en-US" sz="1500" dirty="0"/>
              <a:t>사각형의 크기는 </a:t>
            </a:r>
            <a:r>
              <a:rPr lang="en-US" altLang="ko-KR" sz="1500" dirty="0"/>
              <a:t>test</a:t>
            </a:r>
            <a:r>
              <a:rPr lang="ko-KR" altLang="en-US" sz="1500" dirty="0"/>
              <a:t>에 따라 변경 가능하며</a:t>
            </a:r>
            <a:r>
              <a:rPr lang="en-US" altLang="ko-KR" sz="1500" dirty="0"/>
              <a:t>, </a:t>
            </a:r>
            <a:r>
              <a:rPr lang="ko-KR" altLang="en-US" sz="1500" dirty="0"/>
              <a:t>사각형 공간 크기 인풋 그룹에서 조절 가능하다</a:t>
            </a:r>
            <a:r>
              <a:rPr lang="en-US" altLang="ko-KR" sz="1500" dirty="0"/>
              <a:t>. </a:t>
            </a:r>
            <a:r>
              <a:rPr lang="ko-KR" altLang="en-US" sz="1500" dirty="0"/>
              <a:t>원점에서 생성된 사각형들은 포인트로 무작위 이동이 진행되며</a:t>
            </a:r>
            <a:r>
              <a:rPr lang="en-US" altLang="ko-KR" sz="1500" dirty="0"/>
              <a:t>, </a:t>
            </a:r>
            <a:r>
              <a:rPr lang="ko-KR" altLang="en-US" sz="1500" dirty="0"/>
              <a:t>해당 포인트를 무작위로 생성하는 구간이 해당 </a:t>
            </a:r>
            <a:r>
              <a:rPr lang="en-US" altLang="ko-KR" sz="1500" dirty="0"/>
              <a:t>Dynamo, Generative Design</a:t>
            </a:r>
            <a:r>
              <a:rPr lang="ko-KR" altLang="en-US" sz="1500" dirty="0"/>
              <a:t>에서 결과 값을 다양하게 추출하는 가장 중요한 부분이다</a:t>
            </a:r>
            <a:r>
              <a:rPr lang="en-US" altLang="ko-KR" sz="1500" dirty="0"/>
              <a:t>. </a:t>
            </a:r>
            <a:r>
              <a:rPr lang="ko-KR" altLang="en-US" sz="1500" dirty="0"/>
              <a:t>그리고 배치된 형태는 </a:t>
            </a:r>
            <a:r>
              <a:rPr lang="en-US" altLang="ko-KR" sz="1500" dirty="0"/>
              <a:t>surface</a:t>
            </a:r>
            <a:r>
              <a:rPr lang="ko-KR" altLang="en-US" sz="1500" dirty="0"/>
              <a:t>와 </a:t>
            </a:r>
            <a:r>
              <a:rPr lang="en-US" altLang="ko-KR" sz="1500" dirty="0"/>
              <a:t>Solid </a:t>
            </a:r>
            <a:r>
              <a:rPr lang="ko-KR" altLang="en-US" sz="1500" dirty="0"/>
              <a:t>형태로 만들어져 다음 작업으로 이어진다</a:t>
            </a:r>
            <a:r>
              <a:rPr lang="en-US" altLang="ko-KR" sz="1500" dirty="0"/>
              <a:t>. 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321FEAD-998F-9B9A-ADE2-DC11F169AA1D}"/>
              </a:ext>
            </a:extLst>
          </p:cNvPr>
          <p:cNvCxnSpPr/>
          <p:nvPr/>
        </p:nvCxnSpPr>
        <p:spPr>
          <a:xfrm flipV="1">
            <a:off x="2641600" y="1972733"/>
            <a:ext cx="846667" cy="296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44F6058-6EC2-15ED-E1C8-FC7999CE2321}"/>
              </a:ext>
            </a:extLst>
          </p:cNvPr>
          <p:cNvCxnSpPr/>
          <p:nvPr/>
        </p:nvCxnSpPr>
        <p:spPr>
          <a:xfrm flipV="1">
            <a:off x="2776146" y="4495800"/>
            <a:ext cx="1558787" cy="46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116714D-D2CF-895B-CE25-05914BFB8962}"/>
              </a:ext>
            </a:extLst>
          </p:cNvPr>
          <p:cNvCxnSpPr/>
          <p:nvPr/>
        </p:nvCxnSpPr>
        <p:spPr>
          <a:xfrm flipH="1">
            <a:off x="9313333" y="1837267"/>
            <a:ext cx="872067" cy="6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0DCD395-CE39-8446-4A2E-5D705FAE5FAD}"/>
              </a:ext>
            </a:extLst>
          </p:cNvPr>
          <p:cNvCxnSpPr/>
          <p:nvPr/>
        </p:nvCxnSpPr>
        <p:spPr>
          <a:xfrm flipH="1" flipV="1">
            <a:off x="9525000" y="3937000"/>
            <a:ext cx="838200" cy="33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594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588CCD6A-EFE8-903C-A482-5DFB079C9605}"/>
              </a:ext>
            </a:extLst>
          </p:cNvPr>
          <p:cNvGrpSpPr/>
          <p:nvPr/>
        </p:nvGrpSpPr>
        <p:grpSpPr>
          <a:xfrm>
            <a:off x="3606800" y="1575013"/>
            <a:ext cx="6215870" cy="3373213"/>
            <a:chOff x="794597" y="552048"/>
            <a:chExt cx="10602805" cy="57539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25A96EF-08BE-4A09-31A7-ECAAAEA02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4597" y="552048"/>
              <a:ext cx="10602805" cy="57539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5C6C30-1E1E-680F-7322-3ED4D5CA3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4597" y="2547023"/>
              <a:ext cx="2003966" cy="1635615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10BA9C-6519-D491-6783-E00E02AA24DB}"/>
              </a:ext>
            </a:extLst>
          </p:cNvPr>
          <p:cNvGrpSpPr/>
          <p:nvPr/>
        </p:nvGrpSpPr>
        <p:grpSpPr>
          <a:xfrm>
            <a:off x="-181722" y="1232025"/>
            <a:ext cx="3386080" cy="4169975"/>
            <a:chOff x="-3382123" y="-1734853"/>
            <a:chExt cx="6843855" cy="842824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E3588F-07AA-146D-3597-3A173F1B3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-3382123" y="-386398"/>
              <a:ext cx="3734321" cy="406774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9761159-66BF-9FFB-2911-EC594F615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8991" y="2454174"/>
              <a:ext cx="3162741" cy="423921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03E44E9-CD31-48A3-0F09-5D0D3890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728" y="-1734853"/>
              <a:ext cx="2896004" cy="4258269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7FDD4B9-52C6-F607-A256-26EF5095E244}"/>
              </a:ext>
            </a:extLst>
          </p:cNvPr>
          <p:cNvGrpSpPr/>
          <p:nvPr/>
        </p:nvGrpSpPr>
        <p:grpSpPr>
          <a:xfrm>
            <a:off x="10312843" y="1175508"/>
            <a:ext cx="1514962" cy="3772718"/>
            <a:chOff x="10492429" y="832518"/>
            <a:chExt cx="3439005" cy="856417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201D926-FEBB-2D7A-22A9-A73560C0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492429" y="832518"/>
              <a:ext cx="3439005" cy="436305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FE83DA-0BF0-2418-0E89-3A7F643E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49586" y="5195577"/>
              <a:ext cx="3324689" cy="4201111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252558-DAB8-7604-86C2-28B291A9C04E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층수</a:t>
            </a:r>
            <a:r>
              <a:rPr lang="en-US" altLang="ko-KR" b="1" dirty="0"/>
              <a:t>, </a:t>
            </a:r>
            <a:r>
              <a:rPr lang="ko-KR" altLang="en-US" b="1" dirty="0" err="1"/>
              <a:t>층고</a:t>
            </a:r>
            <a:r>
              <a:rPr lang="ko-KR" altLang="en-US" b="1" dirty="0"/>
              <a:t> 대입 및 정북일조 영역 제외 매스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A428F-E8B7-94DA-28B6-6020AA202A6B}"/>
              </a:ext>
            </a:extLst>
          </p:cNvPr>
          <p:cNvSpPr txBox="1"/>
          <p:nvPr/>
        </p:nvSpPr>
        <p:spPr>
          <a:xfrm>
            <a:off x="0" y="5818134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층고</a:t>
            </a:r>
            <a:r>
              <a:rPr lang="en-US" altLang="ko-KR" sz="1500" dirty="0"/>
              <a:t>,</a:t>
            </a:r>
            <a:r>
              <a:rPr lang="ko-KR" altLang="en-US" sz="1500" dirty="0"/>
              <a:t> 층수를 대입하여</a:t>
            </a:r>
            <a:r>
              <a:rPr lang="en-US" altLang="ko-KR" sz="1500" dirty="0"/>
              <a:t>, </a:t>
            </a:r>
            <a:r>
              <a:rPr lang="ko-KR" altLang="en-US" sz="1500" dirty="0"/>
              <a:t>기존 생성된 배치된 매스 </a:t>
            </a:r>
            <a:r>
              <a:rPr lang="en-US" altLang="ko-KR" sz="1500" dirty="0"/>
              <a:t>Surface</a:t>
            </a:r>
            <a:r>
              <a:rPr lang="ko-KR" altLang="en-US" sz="1500" dirty="0"/>
              <a:t>와 </a:t>
            </a:r>
            <a:r>
              <a:rPr lang="en-US" altLang="ko-KR" sz="1500" dirty="0"/>
              <a:t>Solid</a:t>
            </a:r>
            <a:r>
              <a:rPr lang="ko-KR" altLang="en-US" sz="1500" dirty="0"/>
              <a:t>를</a:t>
            </a:r>
            <a:r>
              <a:rPr lang="en-US" altLang="ko-KR" sz="1500" dirty="0"/>
              <a:t> Z</a:t>
            </a:r>
            <a:r>
              <a:rPr lang="ko-KR" altLang="en-US" sz="1500" dirty="0"/>
              <a:t>값으로 </a:t>
            </a:r>
            <a:r>
              <a:rPr lang="ko-KR" altLang="en-US" sz="1500" dirty="0" err="1"/>
              <a:t>이격</a:t>
            </a:r>
            <a:r>
              <a:rPr lang="ko-KR" altLang="en-US" sz="1500" dirty="0"/>
              <a:t> 시킨다</a:t>
            </a:r>
            <a:r>
              <a:rPr lang="en-US" altLang="ko-KR" sz="1500" dirty="0"/>
              <a:t>. </a:t>
            </a:r>
            <a:r>
              <a:rPr lang="ko-KR" altLang="en-US" sz="1500" dirty="0"/>
              <a:t>정북일조로 모든 대지 영역이 정북일조 사선에 영향을 받기 때문에</a:t>
            </a:r>
            <a:r>
              <a:rPr lang="en-US" altLang="ko-KR" sz="1500" dirty="0"/>
              <a:t>, </a:t>
            </a:r>
            <a:r>
              <a:rPr lang="ko-KR" altLang="en-US" sz="1500" dirty="0"/>
              <a:t>해당 </a:t>
            </a:r>
            <a:r>
              <a:rPr lang="en-US" altLang="ko-KR" sz="1500" dirty="0"/>
              <a:t>test</a:t>
            </a:r>
            <a:r>
              <a:rPr lang="ko-KR" altLang="en-US" sz="1500" dirty="0"/>
              <a:t>에서 층수는 </a:t>
            </a:r>
            <a:r>
              <a:rPr lang="en-US" altLang="ko-KR" sz="1500" dirty="0"/>
              <a:t>8</a:t>
            </a:r>
            <a:r>
              <a:rPr lang="ko-KR" altLang="en-US" sz="1500" dirty="0"/>
              <a:t>층으로 고정한다</a:t>
            </a:r>
            <a:r>
              <a:rPr lang="en-US" altLang="ko-KR" sz="1500" dirty="0"/>
              <a:t>. </a:t>
            </a:r>
            <a:r>
              <a:rPr lang="ko-KR" altLang="en-US" sz="1500" dirty="0"/>
              <a:t>만약 대지가 변경된다면 해당 층수 또한 변형 가능한 </a:t>
            </a:r>
            <a:r>
              <a:rPr lang="en-US" altLang="ko-KR" sz="1500" dirty="0"/>
              <a:t>input </a:t>
            </a:r>
            <a:r>
              <a:rPr lang="ko-KR" altLang="en-US" sz="1500" dirty="0"/>
              <a:t>값으로 변경하면</a:t>
            </a:r>
            <a:r>
              <a:rPr lang="en-US" altLang="ko-KR" sz="1500" dirty="0"/>
              <a:t>, Generative Design </a:t>
            </a:r>
            <a:r>
              <a:rPr lang="ko-KR" altLang="en-US" sz="1500" dirty="0"/>
              <a:t>실행에서 다양한 결과를 얻을 수 있다</a:t>
            </a:r>
            <a:r>
              <a:rPr lang="en-US" altLang="ko-KR" sz="1500" dirty="0"/>
              <a:t>. </a:t>
            </a:r>
            <a:r>
              <a:rPr lang="ko-KR" altLang="en-US" sz="1500" dirty="0"/>
              <a:t>정북 일조 영역에서 제거된 </a:t>
            </a:r>
            <a:r>
              <a:rPr lang="en-US" altLang="ko-KR" sz="1500" dirty="0"/>
              <a:t>surface</a:t>
            </a:r>
            <a:r>
              <a:rPr lang="ko-KR" altLang="en-US" sz="1500" dirty="0"/>
              <a:t>와 </a:t>
            </a:r>
            <a:r>
              <a:rPr lang="en-US" altLang="ko-KR" sz="1500" dirty="0"/>
              <a:t>Solid</a:t>
            </a:r>
            <a:r>
              <a:rPr lang="ko-KR" altLang="en-US" sz="1500" dirty="0"/>
              <a:t>를 추출하여 </a:t>
            </a:r>
            <a:r>
              <a:rPr lang="en-US" altLang="ko-KR" sz="1500" dirty="0"/>
              <a:t>Geometry Color </a:t>
            </a:r>
            <a:r>
              <a:rPr lang="ko-KR" altLang="en-US" sz="1500" dirty="0"/>
              <a:t>노드를 통하여 색상 및 투명도를 지정한다</a:t>
            </a:r>
            <a:r>
              <a:rPr lang="en-US" altLang="ko-KR" sz="1500" dirty="0"/>
              <a:t>. 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14F20E8-7EE1-7271-FC93-CC748CE89AA6}"/>
              </a:ext>
            </a:extLst>
          </p:cNvPr>
          <p:cNvSpPr/>
          <p:nvPr/>
        </p:nvSpPr>
        <p:spPr>
          <a:xfrm rot="18989398">
            <a:off x="1296964" y="2150541"/>
            <a:ext cx="465667" cy="2116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1EE011FE-7C88-54A6-07BE-C554EE01BCD5}"/>
              </a:ext>
            </a:extLst>
          </p:cNvPr>
          <p:cNvSpPr/>
          <p:nvPr/>
        </p:nvSpPr>
        <p:spPr>
          <a:xfrm rot="2700000">
            <a:off x="1296965" y="3679990"/>
            <a:ext cx="465667" cy="211667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17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938021-0644-D330-ACDF-C9A74DB2A1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9427" y="1312333"/>
            <a:ext cx="6748441" cy="3052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430A3F-F476-A96B-B36C-BE40296CD5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132" y="1210733"/>
            <a:ext cx="4157135" cy="18584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5230FE-A337-A561-72EB-5882621F6999}"/>
              </a:ext>
            </a:extLst>
          </p:cNvPr>
          <p:cNvSpPr/>
          <p:nvPr/>
        </p:nvSpPr>
        <p:spPr>
          <a:xfrm>
            <a:off x="0" y="0"/>
            <a:ext cx="12192000" cy="584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6. Output </a:t>
            </a:r>
            <a:r>
              <a:rPr lang="ko-KR" altLang="en-US" b="1" dirty="0"/>
              <a:t>추출 </a:t>
            </a:r>
            <a:r>
              <a:rPr lang="en-US" altLang="ko-KR" b="1" dirty="0"/>
              <a:t>[</a:t>
            </a:r>
            <a:r>
              <a:rPr lang="ko-KR" altLang="en-US" b="1" dirty="0"/>
              <a:t>매스 수</a:t>
            </a:r>
            <a:r>
              <a:rPr lang="en-US" altLang="ko-KR" b="1" dirty="0"/>
              <a:t>, </a:t>
            </a:r>
            <a:r>
              <a:rPr lang="ko-KR" altLang="en-US" b="1" dirty="0"/>
              <a:t>건축면적</a:t>
            </a:r>
            <a:r>
              <a:rPr lang="en-US" altLang="ko-KR" b="1" dirty="0"/>
              <a:t>, </a:t>
            </a:r>
            <a:r>
              <a:rPr lang="ko-KR" altLang="en-US" b="1" dirty="0"/>
              <a:t>대지면적</a:t>
            </a:r>
            <a:r>
              <a:rPr lang="en-US" altLang="ko-KR" b="1" dirty="0"/>
              <a:t>, </a:t>
            </a:r>
            <a:r>
              <a:rPr lang="ko-KR" altLang="en-US" b="1" dirty="0"/>
              <a:t>건폐율</a:t>
            </a:r>
            <a:r>
              <a:rPr lang="en-US" altLang="ko-KR" b="1" dirty="0"/>
              <a:t>, </a:t>
            </a:r>
            <a:r>
              <a:rPr lang="ko-KR" altLang="en-US" b="1" dirty="0"/>
              <a:t>용적률</a:t>
            </a:r>
            <a:r>
              <a:rPr lang="en-US" altLang="ko-KR" b="1" dirty="0"/>
              <a:t>, </a:t>
            </a:r>
            <a:r>
              <a:rPr lang="ko-KR" altLang="en-US" b="1" dirty="0"/>
              <a:t>건폐율 </a:t>
            </a:r>
            <a:r>
              <a:rPr lang="ko-KR" altLang="en-US" b="1" dirty="0" err="1"/>
              <a:t>중족</a:t>
            </a:r>
            <a:r>
              <a:rPr lang="en-US" altLang="ko-KR" b="1" dirty="0"/>
              <a:t>, </a:t>
            </a:r>
            <a:r>
              <a:rPr lang="ko-KR" altLang="en-US" b="1" dirty="0"/>
              <a:t>연면적 등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41EED9-26B3-D6E1-7317-2A30A7467076}"/>
              </a:ext>
            </a:extLst>
          </p:cNvPr>
          <p:cNvSpPr txBox="1"/>
          <p:nvPr/>
        </p:nvSpPr>
        <p:spPr>
          <a:xfrm>
            <a:off x="0" y="4705713"/>
            <a:ext cx="12192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이전 작성된 결과물들의 면적 혹은 산식을 활용하여 위 그래프와 같이 </a:t>
            </a:r>
            <a:r>
              <a:rPr lang="en-US" altLang="ko-KR" sz="1500" dirty="0"/>
              <a:t>Output </a:t>
            </a:r>
            <a:r>
              <a:rPr lang="ko-KR" altLang="en-US" sz="1500" dirty="0"/>
              <a:t>값을 설정 한다</a:t>
            </a:r>
            <a:r>
              <a:rPr lang="en-US" altLang="ko-KR" sz="1500" dirty="0"/>
              <a:t>. </a:t>
            </a:r>
            <a:r>
              <a:rPr lang="ko-KR" altLang="en-US" sz="1500" dirty="0"/>
              <a:t>해당 설정으로 인하여 </a:t>
            </a:r>
            <a:r>
              <a:rPr lang="en-US" altLang="ko-KR" sz="1500" dirty="0"/>
              <a:t>Generative Design</a:t>
            </a:r>
            <a:r>
              <a:rPr lang="ko-KR" altLang="en-US" sz="1500" dirty="0"/>
              <a:t>의 </a:t>
            </a:r>
            <a:r>
              <a:rPr lang="en-US" altLang="ko-KR" sz="1500" dirty="0"/>
              <a:t>Output </a:t>
            </a:r>
            <a:r>
              <a:rPr lang="ko-KR" altLang="en-US" sz="1500" dirty="0"/>
              <a:t>그래프에 표시가 되고</a:t>
            </a:r>
            <a:r>
              <a:rPr lang="en-US" altLang="ko-KR" sz="1500" dirty="0"/>
              <a:t>, </a:t>
            </a:r>
            <a:r>
              <a:rPr lang="ko-KR" altLang="en-US" sz="1500" dirty="0"/>
              <a:t>결과값을 필터를 활용하여 확인 가능하다</a:t>
            </a:r>
            <a:r>
              <a:rPr lang="en-US" altLang="ko-KR" sz="1500" dirty="0"/>
              <a:t>. </a:t>
            </a:r>
            <a:r>
              <a:rPr lang="ko-KR" altLang="en-US" sz="1500" dirty="0"/>
              <a:t>각각의 </a:t>
            </a:r>
            <a:r>
              <a:rPr lang="en-US" altLang="ko-KR" sz="1500" dirty="0"/>
              <a:t>Output</a:t>
            </a:r>
            <a:r>
              <a:rPr lang="ko-KR" altLang="en-US" sz="1500" dirty="0"/>
              <a:t>은 산식 및 노드를 사용하여 진행된다</a:t>
            </a:r>
            <a:r>
              <a:rPr lang="en-US" altLang="ko-KR" sz="1500" dirty="0"/>
              <a:t>. </a:t>
            </a:r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매스 수 </a:t>
            </a:r>
            <a:r>
              <a:rPr lang="en-US" altLang="ko-KR" sz="1500" dirty="0"/>
              <a:t>: </a:t>
            </a:r>
            <a:r>
              <a:rPr lang="ko-KR" altLang="en-US" sz="1500" dirty="0"/>
              <a:t>생성된 </a:t>
            </a:r>
            <a:r>
              <a:rPr lang="en-US" altLang="ko-KR" sz="1500" dirty="0"/>
              <a:t>solid </a:t>
            </a:r>
            <a:r>
              <a:rPr lang="ko-KR" altLang="en-US" sz="1500" dirty="0"/>
              <a:t>요소를 </a:t>
            </a:r>
            <a:r>
              <a:rPr lang="en-US" altLang="ko-KR" sz="1500" dirty="0" err="1"/>
              <a:t>Solid.Separate</a:t>
            </a:r>
            <a:r>
              <a:rPr lang="en-US" altLang="ko-KR" sz="1500" dirty="0"/>
              <a:t> </a:t>
            </a:r>
            <a:r>
              <a:rPr lang="ko-KR" altLang="en-US" sz="1500" dirty="0"/>
              <a:t>노드를 사용하여 분할 후 </a:t>
            </a:r>
            <a:r>
              <a:rPr lang="en-US" altLang="ko-KR" sz="1500" dirty="0"/>
              <a:t>Count </a:t>
            </a:r>
            <a:r>
              <a:rPr lang="ko-KR" altLang="en-US" sz="1500" dirty="0"/>
              <a:t>한 수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건축면적 </a:t>
            </a:r>
            <a:r>
              <a:rPr lang="en-US" altLang="ko-KR" sz="1500" dirty="0"/>
              <a:t>: </a:t>
            </a:r>
            <a:r>
              <a:rPr lang="ko-KR" altLang="en-US" sz="1500" dirty="0"/>
              <a:t>바닥 면적의 </a:t>
            </a:r>
            <a:r>
              <a:rPr lang="en-US" altLang="ko-KR" sz="1500" dirty="0"/>
              <a:t>Surface </a:t>
            </a:r>
            <a:r>
              <a:rPr lang="ko-KR" altLang="en-US" sz="1500" dirty="0"/>
              <a:t>면적 </a:t>
            </a:r>
            <a:r>
              <a:rPr lang="en-US" altLang="ko-KR" sz="1500" dirty="0"/>
              <a:t>x </a:t>
            </a:r>
            <a:r>
              <a:rPr lang="ko-KR" altLang="en-US" sz="1500" dirty="0"/>
              <a:t>산식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대지면적 </a:t>
            </a:r>
            <a:r>
              <a:rPr lang="en-US" altLang="ko-KR" sz="1500" dirty="0"/>
              <a:t>: </a:t>
            </a:r>
            <a:r>
              <a:rPr lang="ko-KR" altLang="en-US" sz="1500" dirty="0"/>
              <a:t>대지 면적 </a:t>
            </a:r>
            <a:r>
              <a:rPr lang="en-US" altLang="ko-KR" sz="1500" dirty="0"/>
              <a:t>Surface </a:t>
            </a:r>
            <a:r>
              <a:rPr lang="ko-KR" altLang="en-US" sz="1500" dirty="0"/>
              <a:t>면적 </a:t>
            </a:r>
            <a:r>
              <a:rPr lang="en-US" altLang="ko-KR" sz="1500" dirty="0"/>
              <a:t>x </a:t>
            </a:r>
            <a:r>
              <a:rPr lang="ko-KR" altLang="en-US" sz="1500" dirty="0"/>
              <a:t>산식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연면적 </a:t>
            </a:r>
            <a:r>
              <a:rPr lang="en-US" altLang="ko-KR" sz="1500" dirty="0"/>
              <a:t>: </a:t>
            </a:r>
            <a:r>
              <a:rPr lang="ko-KR" altLang="en-US" sz="1500" dirty="0"/>
              <a:t>생성된 </a:t>
            </a:r>
            <a:r>
              <a:rPr lang="en-US" altLang="ko-KR" sz="1500" dirty="0"/>
              <a:t>Surface</a:t>
            </a:r>
            <a:r>
              <a:rPr lang="ko-KR" altLang="en-US" sz="1500" dirty="0"/>
              <a:t>의 </a:t>
            </a:r>
            <a:r>
              <a:rPr lang="en-US" altLang="ko-KR" sz="1500" dirty="0"/>
              <a:t>Z</a:t>
            </a:r>
            <a:r>
              <a:rPr lang="ko-KR" altLang="en-US" sz="1500" dirty="0"/>
              <a:t>값 </a:t>
            </a:r>
            <a:r>
              <a:rPr lang="ko-KR" altLang="en-US" sz="1500" dirty="0" err="1"/>
              <a:t>이격</a:t>
            </a:r>
            <a:r>
              <a:rPr lang="ko-KR" altLang="en-US" sz="1500" dirty="0"/>
              <a:t> </a:t>
            </a:r>
            <a:r>
              <a:rPr lang="en-US" altLang="ko-KR" sz="1500" dirty="0"/>
              <a:t>List</a:t>
            </a:r>
            <a:r>
              <a:rPr lang="ko-KR" altLang="en-US" sz="1500" dirty="0"/>
              <a:t>의 </a:t>
            </a:r>
            <a:r>
              <a:rPr lang="en-US" altLang="ko-KR" sz="1500" dirty="0"/>
              <a:t>Sum </a:t>
            </a:r>
            <a:r>
              <a:rPr lang="ko-KR" altLang="en-US" sz="1500" dirty="0"/>
              <a:t>값 </a:t>
            </a:r>
            <a:r>
              <a:rPr lang="en-US" altLang="ko-KR" sz="1500" dirty="0"/>
              <a:t>x </a:t>
            </a:r>
            <a:r>
              <a:rPr lang="ko-KR" altLang="en-US" sz="1500" dirty="0"/>
              <a:t>산식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건폐율 </a:t>
            </a:r>
            <a:r>
              <a:rPr lang="en-US" altLang="ko-KR" sz="1500" dirty="0"/>
              <a:t>: </a:t>
            </a:r>
            <a:r>
              <a:rPr lang="ko-KR" altLang="en-US" sz="1500" dirty="0"/>
              <a:t>건축면적</a:t>
            </a:r>
            <a:r>
              <a:rPr lang="en-US" altLang="ko-KR" sz="1500" dirty="0"/>
              <a:t> / </a:t>
            </a:r>
            <a:r>
              <a:rPr lang="ko-KR" altLang="en-US" sz="1500" dirty="0"/>
              <a:t>대지면적 </a:t>
            </a:r>
            <a:r>
              <a:rPr lang="en-US" altLang="ko-KR" sz="1500" dirty="0"/>
              <a:t>* 100</a:t>
            </a:r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용적률 </a:t>
            </a:r>
            <a:r>
              <a:rPr lang="en-US" altLang="ko-KR" sz="1500" dirty="0"/>
              <a:t>: </a:t>
            </a:r>
            <a:r>
              <a:rPr lang="ko-KR" altLang="en-US" sz="1500" dirty="0"/>
              <a:t>연면적 </a:t>
            </a:r>
            <a:r>
              <a:rPr lang="en-US" altLang="ko-KR" sz="1500" dirty="0"/>
              <a:t>/ </a:t>
            </a:r>
            <a:r>
              <a:rPr lang="ko-KR" altLang="en-US" sz="1500" dirty="0"/>
              <a:t>대지면적 </a:t>
            </a:r>
            <a:r>
              <a:rPr lang="en-US" altLang="ko-KR" sz="1500" dirty="0"/>
              <a:t>* 100</a:t>
            </a:r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건폐율 충족 </a:t>
            </a:r>
            <a:r>
              <a:rPr lang="en-US" altLang="ko-KR" sz="1500" dirty="0"/>
              <a:t>: a &lt; 40% </a:t>
            </a:r>
            <a:r>
              <a:rPr lang="ko-KR" altLang="en-US" sz="1500" dirty="0"/>
              <a:t>로 </a:t>
            </a:r>
            <a:r>
              <a:rPr lang="en-US" altLang="ko-KR" sz="1500" dirty="0"/>
              <a:t>Code block</a:t>
            </a:r>
            <a:r>
              <a:rPr lang="ko-KR" altLang="en-US" sz="1500" dirty="0"/>
              <a:t>을 지정하면  </a:t>
            </a:r>
            <a:r>
              <a:rPr lang="en-US" altLang="ko-KR" sz="1500" dirty="0"/>
              <a:t>40</a:t>
            </a:r>
            <a:r>
              <a:rPr lang="ko-KR" altLang="en-US" sz="1500" dirty="0"/>
              <a:t>이하인 값은 </a:t>
            </a:r>
            <a:r>
              <a:rPr lang="en-US" altLang="ko-KR" sz="1500" dirty="0"/>
              <a:t>true</a:t>
            </a:r>
            <a:r>
              <a:rPr lang="ko-KR" altLang="en-US" sz="1500" dirty="0"/>
              <a:t>로 처리되어 </a:t>
            </a:r>
            <a:r>
              <a:rPr lang="en-US" altLang="ko-KR" sz="1500" dirty="0"/>
              <a:t>1</a:t>
            </a:r>
            <a:r>
              <a:rPr lang="ko-KR" altLang="en-US" sz="1500" dirty="0"/>
              <a:t>의 </a:t>
            </a:r>
            <a:r>
              <a:rPr lang="en-US" altLang="ko-KR" sz="1500" dirty="0" err="1"/>
              <a:t>outpur</a:t>
            </a:r>
            <a:r>
              <a:rPr lang="ko-KR" altLang="en-US" sz="1500" dirty="0"/>
              <a:t>을 추출 한다</a:t>
            </a:r>
            <a:r>
              <a:rPr lang="en-US" altLang="ko-KR" sz="1500" dirty="0"/>
              <a:t>. (</a:t>
            </a:r>
            <a:r>
              <a:rPr lang="ko-KR" altLang="en-US" sz="1500" dirty="0"/>
              <a:t>변경 가능</a:t>
            </a:r>
            <a:r>
              <a:rPr lang="en-US" altLang="ko-KR" sz="1500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386FAC-3395-E068-27A5-F89EDDF64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9" y="2774495"/>
            <a:ext cx="4270808" cy="18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41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927</Words>
  <Application>Microsoft Office PowerPoint</Application>
  <PresentationFormat>와이드스크린</PresentationFormat>
  <Paragraphs>74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WonHo</dc:creator>
  <cp:lastModifiedBy>Cho WonHo</cp:lastModifiedBy>
  <cp:revision>45</cp:revision>
  <dcterms:created xsi:type="dcterms:W3CDTF">2022-06-16T02:56:08Z</dcterms:created>
  <dcterms:modified xsi:type="dcterms:W3CDTF">2023-04-18T09:58:41Z</dcterms:modified>
</cp:coreProperties>
</file>